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20"/>
  </p:handoutMasterIdLst>
  <p:sldIdLst>
    <p:sldId id="256" r:id="rId3"/>
    <p:sldId id="264" r:id="rId4"/>
    <p:sldId id="330" r:id="rId5"/>
    <p:sldId id="273" r:id="rId6"/>
    <p:sldId id="334" r:id="rId7"/>
    <p:sldId id="333" r:id="rId9"/>
    <p:sldId id="336" r:id="rId10"/>
    <p:sldId id="337" r:id="rId11"/>
    <p:sldId id="338" r:id="rId12"/>
    <p:sldId id="343" r:id="rId13"/>
    <p:sldId id="378" r:id="rId14"/>
    <p:sldId id="379" r:id="rId15"/>
    <p:sldId id="380" r:id="rId16"/>
    <p:sldId id="381" r:id="rId17"/>
    <p:sldId id="382" r:id="rId18"/>
    <p:sldId id="383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 cq" initials="wc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0" autoAdjust="0"/>
    <p:restoredTop sz="94626" autoAdjust="0"/>
  </p:normalViewPr>
  <p:slideViewPr>
    <p:cSldViewPr snapToGrid="0">
      <p:cViewPr varScale="1">
        <p:scale>
          <a:sx n="99" d="100"/>
          <a:sy n="99" d="100"/>
        </p:scale>
        <p:origin x="3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2576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2A1A5-87A5-4F69-8D07-6F9C8B3A8B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BB5C1-8FEC-416B-AF5D-220EF55332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322FF-F4B5-4D0D-BA69-CB34CA1EDCC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10A20-B26C-4643-BCC5-461A85C5BDF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zh-CN" dirty="0"/>
              <a:t>#include&lt;iostream&gt;</a:t>
            </a:r>
            <a:endParaRPr lang="fr-FR" altLang="zh-CN" dirty="0"/>
          </a:p>
          <a:p>
            <a:r>
              <a:rPr lang="fr-FR" altLang="zh-CN" dirty="0"/>
              <a:t>using namespace std;</a:t>
            </a:r>
            <a:endParaRPr lang="fr-FR" altLang="zh-CN" dirty="0"/>
          </a:p>
          <a:p>
            <a:r>
              <a:rPr lang="fr-FR" altLang="zh-CN" dirty="0"/>
              <a:t>int main() {</a:t>
            </a:r>
            <a:endParaRPr lang="fr-FR" altLang="zh-CN" dirty="0"/>
          </a:p>
          <a:p>
            <a:r>
              <a:rPr lang="fr-FR" altLang="zh-CN" dirty="0"/>
              <a:t>    int ans1;</a:t>
            </a:r>
            <a:endParaRPr lang="fr-FR" altLang="zh-CN" dirty="0"/>
          </a:p>
          <a:p>
            <a:r>
              <a:rPr lang="fr-FR" altLang="zh-CN" dirty="0"/>
              <a:t>    char ans2;</a:t>
            </a:r>
            <a:endParaRPr lang="fr-FR" altLang="zh-CN" dirty="0"/>
          </a:p>
          <a:p>
            <a:r>
              <a:rPr lang="fr-FR" altLang="zh-CN" dirty="0"/>
              <a:t>    ans1 = 'M' - 'A' + 1;</a:t>
            </a:r>
            <a:endParaRPr lang="fr-FR" altLang="zh-CN" dirty="0"/>
          </a:p>
          <a:p>
            <a:r>
              <a:rPr lang="fr-FR" altLang="zh-CN" dirty="0"/>
              <a:t>    ans2 = 'A' + 18 - 1;</a:t>
            </a:r>
            <a:endParaRPr lang="fr-FR" altLang="zh-CN" dirty="0"/>
          </a:p>
          <a:p>
            <a:r>
              <a:rPr lang="fr-FR" altLang="zh-CN" dirty="0"/>
              <a:t>    cout &lt;&lt; ans1 &lt;&lt; endl;</a:t>
            </a:r>
            <a:endParaRPr lang="fr-FR" altLang="zh-CN" dirty="0"/>
          </a:p>
          <a:p>
            <a:r>
              <a:rPr lang="fr-FR" altLang="zh-CN" dirty="0"/>
              <a:t>    cout &lt;&lt; ans2 &lt;&lt; endl;</a:t>
            </a:r>
            <a:endParaRPr lang="fr-FR" altLang="zh-CN" dirty="0"/>
          </a:p>
          <a:p>
            <a:r>
              <a:rPr lang="fr-FR" altLang="zh-CN" dirty="0"/>
              <a:t>    return 0;</a:t>
            </a:r>
            <a:endParaRPr lang="fr-FR" altLang="zh-CN" dirty="0"/>
          </a:p>
          <a:p>
            <a:r>
              <a:rPr lang="fr-FR" altLang="zh-CN" dirty="0"/>
              <a:t>}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sz="1200" dirty="0">
                <a:solidFill>
                  <a:srgbClr val="008000"/>
                </a:solidFill>
                <a:latin typeface="Source Code Pro" panose="020B0509030403020204" pitchFamily="49" charset="0"/>
              </a:rPr>
              <a:t>//ex1.1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#include </a:t>
            </a:r>
            <a:r>
              <a:rPr lang="en-GB" altLang="zh-CN" sz="1200" dirty="0">
                <a:solidFill>
                  <a:srgbClr val="A31515"/>
                </a:solidFill>
                <a:latin typeface="Source Code Pro" panose="020B0509030403020204" pitchFamily="49" charset="0"/>
              </a:rPr>
              <a:t>&lt;iostream&gt;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using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</a:t>
            </a:r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namespace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std;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int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main()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{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    cout &lt;&lt; </a:t>
            </a:r>
            <a:r>
              <a:rPr lang="en-GB" altLang="zh-CN" sz="1200" dirty="0">
                <a:solidFill>
                  <a:srgbClr val="A31515"/>
                </a:solidFill>
                <a:latin typeface="Source Code Pro" panose="020B0509030403020204" pitchFamily="49" charset="0"/>
              </a:rPr>
              <a:t>"I love Luogu!"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    </a:t>
            </a:r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return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</a:t>
            </a:r>
            <a:r>
              <a:rPr lang="en-GB" altLang="zh-CN" sz="1200" dirty="0">
                <a:solidFill>
                  <a:srgbClr val="09885A"/>
                </a:solidFill>
                <a:latin typeface="Source Code Pro" panose="020B0509030403020204" pitchFamily="49" charset="0"/>
              </a:rPr>
              <a:t>0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}</a:t>
            </a:r>
            <a:endParaRPr lang="en-GB" altLang="zh-CN" sz="1200" b="0" dirty="0">
              <a:solidFill>
                <a:srgbClr val="000000"/>
              </a:solidFill>
              <a:effectLst/>
              <a:latin typeface="Source Code Pro" panose="020B0509030403020204" pitchFamily="49" charset="0"/>
            </a:endParaRP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sz="1200" dirty="0">
                <a:solidFill>
                  <a:srgbClr val="008000"/>
                </a:solidFill>
                <a:latin typeface="Source Code Pro" panose="020B0509030403020204" pitchFamily="49" charset="0"/>
              </a:rPr>
              <a:t>//ex1.1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#include </a:t>
            </a:r>
            <a:r>
              <a:rPr lang="en-GB" altLang="zh-CN" sz="1200" dirty="0">
                <a:solidFill>
                  <a:srgbClr val="A31515"/>
                </a:solidFill>
                <a:latin typeface="Source Code Pro" panose="020B0509030403020204" pitchFamily="49" charset="0"/>
              </a:rPr>
              <a:t>&lt;iostream&gt;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using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</a:t>
            </a:r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namespace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std;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int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main()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{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    cout &lt;&lt; </a:t>
            </a:r>
            <a:r>
              <a:rPr lang="en-GB" altLang="zh-CN" sz="1200" dirty="0">
                <a:solidFill>
                  <a:srgbClr val="A31515"/>
                </a:solidFill>
                <a:latin typeface="Source Code Pro" panose="020B0509030403020204" pitchFamily="49" charset="0"/>
              </a:rPr>
              <a:t>"I love Luogu!"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    </a:t>
            </a:r>
            <a:r>
              <a:rPr lang="en-GB" altLang="zh-CN" sz="1200" dirty="0">
                <a:solidFill>
                  <a:srgbClr val="0000FF"/>
                </a:solidFill>
                <a:latin typeface="Source Code Pro" panose="020B0509030403020204" pitchFamily="49" charset="0"/>
              </a:rPr>
              <a:t>return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 </a:t>
            </a:r>
            <a:r>
              <a:rPr lang="en-GB" altLang="zh-CN" sz="1200" dirty="0">
                <a:solidFill>
                  <a:srgbClr val="09885A"/>
                </a:solidFill>
                <a:latin typeface="Source Code Pro" panose="020B0509030403020204" pitchFamily="49" charset="0"/>
              </a:rPr>
              <a:t>0</a:t>
            </a:r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;</a:t>
            </a:r>
            <a:endParaRPr lang="en-GB" altLang="zh-CN" sz="1200" dirty="0">
              <a:solidFill>
                <a:srgbClr val="000000"/>
              </a:solidFill>
              <a:latin typeface="Source Code Pro" panose="020B0509030403020204" pitchFamily="49" charset="0"/>
            </a:endParaRPr>
          </a:p>
          <a:p>
            <a:r>
              <a:rPr lang="en-GB" altLang="zh-CN" sz="1200" dirty="0">
                <a:solidFill>
                  <a:srgbClr val="000000"/>
                </a:solidFill>
                <a:latin typeface="Source Code Pro" panose="020B0509030403020204" pitchFamily="49" charset="0"/>
              </a:rPr>
              <a:t>}</a:t>
            </a:r>
            <a:endParaRPr lang="en-GB" altLang="zh-CN" sz="1200" b="0" dirty="0">
              <a:solidFill>
                <a:srgbClr val="000000"/>
              </a:solidFill>
              <a:effectLst/>
              <a:latin typeface="Source Code Pro" panose="020B0509030403020204" pitchFamily="49" charset="0"/>
            </a:endParaRP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#include&lt;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iostream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namespace 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std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main() {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t, n; //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每个人的苹果数量 和 学生数量</a:t>
            </a:r>
            <a:endParaRPr lang="zh-CN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cin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&gt;&gt; t &gt;&gt; n;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cout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&lt;&lt; t * n &lt;&lt; </a:t>
            </a:r>
            <a:r>
              <a:rPr lang="en-US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endl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return 0;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ACF4F-5AF3-4A42-8705-989C3865B1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441425" y="620480"/>
            <a:ext cx="1800000" cy="1800000"/>
          </a:xfrm>
          <a:prstGeom prst="ellipse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椭圆 7"/>
          <p:cNvSpPr/>
          <p:nvPr/>
        </p:nvSpPr>
        <p:spPr>
          <a:xfrm>
            <a:off x="2546251" y="2474836"/>
            <a:ext cx="900000" cy="90000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椭圆 8"/>
          <p:cNvSpPr/>
          <p:nvPr/>
        </p:nvSpPr>
        <p:spPr>
          <a:xfrm>
            <a:off x="3844371" y="2327989"/>
            <a:ext cx="288000" cy="288000"/>
          </a:xfrm>
          <a:prstGeom prst="ellipse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不完整圆 13"/>
          <p:cNvSpPr/>
          <p:nvPr/>
        </p:nvSpPr>
        <p:spPr>
          <a:xfrm rot="16200000">
            <a:off x="5094000" y="-4050000"/>
            <a:ext cx="8100000" cy="8100000"/>
          </a:xfrm>
          <a:prstGeom prst="pie">
            <a:avLst>
              <a:gd name="adj1" fmla="val 10805950"/>
              <a:gd name="adj2" fmla="val 16200000"/>
            </a:avLst>
          </a:prstGeom>
          <a:solidFill>
            <a:srgbClr val="CAD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4442" y="4379916"/>
            <a:ext cx="5667292" cy="165576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360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115050" y="4379916"/>
            <a:ext cx="2478819" cy="1655762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FD98D7-4737-40F5-BD40-B2CE63BDD09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6018087" y="4379916"/>
            <a:ext cx="0" cy="16557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45974E9-0438-48E0-B58C-D4227C302867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F34D14C-81D6-44F7-87E8-4A672B38B4C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20A1FB3-38E9-4536-9C87-D8304560FCE9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5FAE-F29F-4C6C-A47D-6E733E5799F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C611-133E-46AB-882C-AE067CAAD6ED}" type="slidenum">
              <a:rPr lang="zh-CN" altLang="en-US" smtClean="0"/>
            </a:fld>
            <a:endParaRPr lang="zh-CN" alt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21733" y="365127"/>
            <a:ext cx="8492067" cy="99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2" name="内容占位符 11"/>
          <p:cNvSpPr>
            <a:spLocks noGrp="1"/>
          </p:cNvSpPr>
          <p:nvPr>
            <p:ph sz="quarter" idx="13"/>
          </p:nvPr>
        </p:nvSpPr>
        <p:spPr>
          <a:xfrm>
            <a:off x="322263" y="1701800"/>
            <a:ext cx="8491537" cy="44111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不完整圆 9"/>
          <p:cNvSpPr/>
          <p:nvPr/>
        </p:nvSpPr>
        <p:spPr>
          <a:xfrm rot="16200000">
            <a:off x="4419000" y="-4720015"/>
            <a:ext cx="9450000" cy="94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D8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11" name="不完整圆 10"/>
          <p:cNvSpPr/>
          <p:nvPr/>
        </p:nvSpPr>
        <p:spPr>
          <a:xfrm rot="5400000">
            <a:off x="-2025000" y="4832651"/>
            <a:ext cx="4050000" cy="40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CAD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5820" y="470108"/>
            <a:ext cx="7889530" cy="734224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3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25819" y="1717292"/>
            <a:ext cx="7889531" cy="44723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 marL="0" indent="0">
              <a:lnSpc>
                <a:spcPct val="100000"/>
              </a:lnSpc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 marL="0" indent="0">
              <a:lnSpc>
                <a:spcPct val="100000"/>
              </a:lnSpc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 marL="0" indent="0">
              <a:lnSpc>
                <a:spcPct val="100000"/>
              </a:lnSpc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 marL="0" indent="0">
              <a:lnSpc>
                <a:spcPct val="100000"/>
              </a:lnSpc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EB3F39C-2DBF-42DF-9A82-0A7B55256A26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H="1">
            <a:off x="670737" y="1427528"/>
            <a:ext cx="77651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 rot="10800000">
            <a:off x="5229922" y="0"/>
            <a:ext cx="3914079" cy="6858000"/>
            <a:chOff x="-1" y="0"/>
            <a:chExt cx="4191001" cy="6858000"/>
          </a:xfrm>
          <a:solidFill>
            <a:srgbClr val="D8EACC"/>
          </a:solidFill>
        </p:grpSpPr>
        <p:sp>
          <p:nvSpPr>
            <p:cNvPr id="19" name="直角三角形 18"/>
            <p:cNvSpPr/>
            <p:nvPr/>
          </p:nvSpPr>
          <p:spPr>
            <a:xfrm>
              <a:off x="601133" y="0"/>
              <a:ext cx="3589867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20" name="矩形 19"/>
            <p:cNvSpPr/>
            <p:nvPr/>
          </p:nvSpPr>
          <p:spPr>
            <a:xfrm>
              <a:off x="-1" y="0"/>
              <a:ext cx="601133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0" y="0"/>
            <a:ext cx="3451302" cy="6858000"/>
            <a:chOff x="-1" y="0"/>
            <a:chExt cx="4191001" cy="6858000"/>
          </a:xfrm>
          <a:solidFill>
            <a:srgbClr val="CADFF2"/>
          </a:solidFill>
        </p:grpSpPr>
        <p:sp>
          <p:nvSpPr>
            <p:cNvPr id="14" name="直角三角形 13"/>
            <p:cNvSpPr/>
            <p:nvPr/>
          </p:nvSpPr>
          <p:spPr>
            <a:xfrm>
              <a:off x="601133" y="0"/>
              <a:ext cx="3589867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6" name="矩形 15"/>
            <p:cNvSpPr/>
            <p:nvPr/>
          </p:nvSpPr>
          <p:spPr>
            <a:xfrm>
              <a:off x="-1" y="0"/>
              <a:ext cx="601133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C5CA95A-33F4-4949-88D5-36E64BC657AC}" type="datetime1">
              <a:rPr lang="zh-CN" altLang="en-US" smtClean="0"/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quarter" idx="13" hasCustomPrompt="1"/>
          </p:nvPr>
        </p:nvSpPr>
        <p:spPr>
          <a:xfrm>
            <a:off x="561974" y="814732"/>
            <a:ext cx="8020050" cy="5299349"/>
          </a:xfrm>
          <a:prstGeom prst="rect">
            <a:avLst/>
          </a:prstGeom>
        </p:spPr>
        <p:txBody>
          <a:bodyPr>
            <a:normAutofit/>
          </a:bodyPr>
          <a:lstStyle>
            <a:lvl1pPr indent="0">
              <a:lnSpc>
                <a:spcPct val="100000"/>
              </a:lnSpc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buNone/>
              <a:defRPr sz="2100"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buNone/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buNone/>
              <a:defRPr sz="1500"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buNone/>
              <a:defRPr sz="1500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3144644" y="-2"/>
            <a:ext cx="4901958" cy="6858000"/>
            <a:chOff x="7030650" y="0"/>
            <a:chExt cx="5217467" cy="6858000"/>
          </a:xfrm>
          <a:solidFill>
            <a:srgbClr val="CADFF2"/>
          </a:solidFill>
        </p:grpSpPr>
        <p:sp>
          <p:nvSpPr>
            <p:cNvPr id="16" name="直角三角形 15"/>
            <p:cNvSpPr/>
            <p:nvPr/>
          </p:nvSpPr>
          <p:spPr>
            <a:xfrm rot="10800000">
              <a:off x="7030650" y="0"/>
              <a:ext cx="3700363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7" name="矩形 16"/>
            <p:cNvSpPr/>
            <p:nvPr/>
          </p:nvSpPr>
          <p:spPr>
            <a:xfrm rot="10800000">
              <a:off x="10731013" y="0"/>
              <a:ext cx="1517104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242042" y="-4"/>
            <a:ext cx="4901958" cy="6858000"/>
            <a:chOff x="7030650" y="0"/>
            <a:chExt cx="5217467" cy="6858000"/>
          </a:xfrm>
        </p:grpSpPr>
        <p:sp>
          <p:nvSpPr>
            <p:cNvPr id="9" name="直角三角形 8"/>
            <p:cNvSpPr/>
            <p:nvPr/>
          </p:nvSpPr>
          <p:spPr>
            <a:xfrm rot="10800000">
              <a:off x="7030650" y="0"/>
              <a:ext cx="3700363" cy="6858000"/>
            </a:xfrm>
            <a:prstGeom prst="rtTriangle">
              <a:avLst/>
            </a:prstGeom>
            <a:solidFill>
              <a:srgbClr val="D8EA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矩形 9"/>
            <p:cNvSpPr/>
            <p:nvPr/>
          </p:nvSpPr>
          <p:spPr>
            <a:xfrm rot="10800000">
              <a:off x="10731013" y="0"/>
              <a:ext cx="1517104" cy="6858000"/>
            </a:xfrm>
            <a:prstGeom prst="rect">
              <a:avLst/>
            </a:prstGeom>
            <a:solidFill>
              <a:srgbClr val="D8EA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7027" y="2774046"/>
            <a:ext cx="5418023" cy="14298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5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97028" y="4471196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BB0A836-7E0D-4DC4-B7F9-C4262A1587F8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不完整圆 7"/>
          <p:cNvSpPr/>
          <p:nvPr userDrawn="1"/>
        </p:nvSpPr>
        <p:spPr>
          <a:xfrm rot="16200000">
            <a:off x="4419000" y="-4720015"/>
            <a:ext cx="9450000" cy="94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D8E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9" name="不完整圆 8"/>
          <p:cNvSpPr/>
          <p:nvPr userDrawn="1"/>
        </p:nvSpPr>
        <p:spPr>
          <a:xfrm rot="5400000">
            <a:off x="-2025000" y="4832651"/>
            <a:ext cx="4050000" cy="4050000"/>
          </a:xfrm>
          <a:prstGeom prst="pie">
            <a:avLst>
              <a:gd name="adj1" fmla="val 10800543"/>
              <a:gd name="adj2" fmla="val 16200000"/>
            </a:avLst>
          </a:prstGeom>
          <a:solidFill>
            <a:srgbClr val="CAD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91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lang="zh-CN" altLang="en-US" sz="3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734017"/>
            <a:ext cx="3886200" cy="4442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734017"/>
            <a:ext cx="3886200" cy="4442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1pPr>
            <a:lvl2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2pPr>
            <a:lvl3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3pPr>
            <a:lvl4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4pPr>
            <a:lvl5pPr indent="0">
              <a:lnSpc>
                <a:spcPct val="100000"/>
              </a:lnSpc>
              <a:buNone/>
              <a:defRPr lang="zh-CN" altLang="en-US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674A067-2022-455E-A79A-7A17C67EE06D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  <p:cxnSp>
        <p:nvCxnSpPr>
          <p:cNvPr id="13" name="直接连接符 12"/>
          <p:cNvCxnSpPr/>
          <p:nvPr userDrawn="1"/>
        </p:nvCxnSpPr>
        <p:spPr>
          <a:xfrm flipH="1">
            <a:off x="670737" y="1427528"/>
            <a:ext cx="77651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807D9B9-6ED4-498F-8C35-E5DCF0B645F9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C17F762-3D24-4BA0-9D3E-AC1E5E95F10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5D61EC-9C1E-4D7E-8E44-0CA8FF150F33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36CF79-9AA6-408F-8020-79BEF25F02C9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8A52-75F0-4C4B-8DE0-0B3971CD77E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洛谷信息学竞赛课程 入门（上）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FE135-8E6A-45ED-A9DD-33A58E00191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B-4.2</a:t>
            </a:r>
            <a:endParaRPr lang="en-US" altLang="zh-CN" dirty="0"/>
          </a:p>
        </p:txBody>
      </p:sp>
      <p:sp>
        <p:nvSpPr>
          <p:cNvPr id="4" name="副标题 3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玩橡皮泥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内容占位符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solidFill>
                      <a:schemeClr val="accent2"/>
                    </a:solidFill>
                  </a:rPr>
                  <a:t>例 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2.3</a:t>
                </a:r>
                <a:endParaRPr lang="en-US" altLang="zh-CN" dirty="0">
                  <a:solidFill>
                    <a:schemeClr val="accent2"/>
                  </a:solidFill>
                </a:endParaRPr>
              </a:p>
              <a:p>
                <a:r>
                  <a:rPr lang="zh-CN" altLang="zh-CN" dirty="0"/>
                  <a:t>小</a:t>
                </a:r>
                <a:r>
                  <a:rPr lang="en-US" altLang="zh-CN" dirty="0"/>
                  <a:t> A </a:t>
                </a:r>
                <a:r>
                  <a:rPr lang="zh-CN" altLang="zh-CN" dirty="0"/>
                  <a:t>有两块</a:t>
                </a:r>
                <a:r>
                  <a:rPr lang="zh-CN" altLang="zh-CN" dirty="0">
                    <a:solidFill>
                      <a:srgbClr val="ED7D31"/>
                    </a:solidFill>
                  </a:rPr>
                  <a:t>球形</a:t>
                </a:r>
                <a:r>
                  <a:rPr lang="zh-CN" altLang="zh-CN" dirty="0"/>
                  <a:t>橡皮泥，一个半径是</a:t>
                </a:r>
                <a:r>
                  <a:rPr lang="en-US" altLang="zh-CN" dirty="0"/>
                  <a:t> 4</a:t>
                </a:r>
                <a:r>
                  <a:rPr lang="zh-CN" altLang="zh-CN" dirty="0"/>
                  <a:t>，一个半径是</a:t>
                </a:r>
                <a:r>
                  <a:rPr lang="en-US" altLang="zh-CN" dirty="0"/>
                  <a:t> 10</a:t>
                </a:r>
                <a:r>
                  <a:rPr lang="zh-CN" altLang="zh-CN" dirty="0"/>
                  <a:t>。他想把这两块橡皮泥揉在一起，然后塑造成一个</a:t>
                </a:r>
                <a:r>
                  <a:rPr lang="zh-CN" altLang="zh-CN" dirty="0">
                    <a:solidFill>
                      <a:srgbClr val="ED7D31"/>
                    </a:solidFill>
                  </a:rPr>
                  <a:t>正方体</a:t>
                </a:r>
                <a:r>
                  <a:rPr lang="zh-CN" altLang="zh-CN" dirty="0"/>
                  <a:t>，请问这个正方体的边长是多少？</a:t>
                </a:r>
                <a:endParaRPr lang="en-US" altLang="zh-CN" dirty="0"/>
              </a:p>
              <a:p>
                <a:r>
                  <a:rPr lang="zh-CN" altLang="en-US" dirty="0"/>
                  <a:t>若结果非</a:t>
                </a:r>
                <a:r>
                  <a:rPr lang="zh-CN" altLang="zh-CN" dirty="0"/>
                  <a:t>整数，则</a:t>
                </a:r>
                <a:r>
                  <a:rPr lang="zh-CN" altLang="zh-CN" dirty="0">
                    <a:solidFill>
                      <a:srgbClr val="ED7D31"/>
                    </a:solidFill>
                  </a:rPr>
                  <a:t>舍去</a:t>
                </a:r>
                <a:r>
                  <a:rPr lang="zh-CN" altLang="zh-CN" dirty="0"/>
                  <a:t>小数点后的数字。取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𝜋</m:t>
                    </m:r>
                    <m:r>
                      <a:rPr lang="en-US" altLang="zh-CN" i="1">
                        <a:latin typeface="Cambria Math"/>
                      </a:rPr>
                      <m:t>=</m:t>
                    </m:r>
                    <m:r>
                      <a:rPr lang="en-US" altLang="zh-CN" i="1">
                        <a:latin typeface="Cambria Math"/>
                      </a:rPr>
                      <m:t>3</m:t>
                    </m:r>
                    <m:r>
                      <a:rPr lang="en-US" altLang="zh-CN" i="1">
                        <a:latin typeface="Cambria Math"/>
                      </a:rPr>
                      <m:t>.</m:t>
                    </m:r>
                    <m:r>
                      <a:rPr lang="en-US" altLang="zh-CN" i="1">
                        <a:latin typeface="Cambria Math"/>
                      </a:rPr>
                      <m:t>141593</m:t>
                    </m:r>
                  </m:oMath>
                </a14:m>
                <a:r>
                  <a:rPr lang="zh-CN" altLang="zh-CN" dirty="0"/>
                  <a:t>。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zh-CN" dirty="0">
                    <a:solidFill>
                      <a:schemeClr val="accent2"/>
                    </a:solidFill>
                  </a:rPr>
                  <a:t>已知球半径求体积的公式是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𝑉</m:t>
                    </m:r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zh-CN" altLang="zh-CN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𝜋</m:t>
                    </m:r>
                    <m:sSup>
                      <m:sSupPr>
                        <m:ctrlPr>
                          <a:rPr lang="zh-CN" altLang="zh-CN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zh-CN" altLang="zh-CN" dirty="0">
                    <a:solidFill>
                      <a:schemeClr val="accent2"/>
                    </a:solidFill>
                  </a:rPr>
                  <a:t>。所以总体积是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zh-CN" altLang="zh-CN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𝜋</m:t>
                    </m:r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zh-CN" altLang="zh-CN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zh-CN" altLang="zh-CN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altLang="zh-CN">
                        <a:solidFill>
                          <a:schemeClr val="accent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zh-CN" altLang="zh-CN" dirty="0">
                    <a:solidFill>
                      <a:schemeClr val="accent2"/>
                    </a:solidFill>
                  </a:rPr>
                  <a:t>，其正方体的边长就是就是体积立方根，所以最后结果是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ctrlPr>
                          <a:rPr lang="zh-CN" altLang="zh-CN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zh-CN" altLang="zh-CN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zh-CN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𝜋</m:t>
                        </m:r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zh-CN" altLang="zh-CN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altLang="zh-CN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zh-CN" altLang="zh-CN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CN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altLang="zh-CN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e>
                    </m:rad>
                  </m:oMath>
                </a14:m>
                <a:r>
                  <a:rPr lang="zh-CN" altLang="zh-CN" dirty="0">
                    <a:solidFill>
                      <a:schemeClr val="accent2"/>
                    </a:solidFill>
                  </a:rPr>
                  <a:t>。</a:t>
                </a:r>
                <a:endParaRPr lang="zh-CN" altLang="zh-CN" dirty="0">
                  <a:solidFill>
                    <a:schemeClr val="accent2"/>
                  </a:solidFill>
                </a:endParaRP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4" name="内容占位符 3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4" t="-6" r="8"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对话气泡: 圆角矩形 4"/>
          <p:cNvSpPr/>
          <p:nvPr/>
        </p:nvSpPr>
        <p:spPr>
          <a:xfrm>
            <a:off x="5774259" y="5172530"/>
            <a:ext cx="2261133" cy="1017074"/>
          </a:xfrm>
          <a:prstGeom prst="wedgeRoundRectCallout">
            <a:avLst>
              <a:gd name="adj1" fmla="val -68791"/>
              <a:gd name="adj2" fmla="val -36287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</a:rPr>
              <a:t>如果数学课上没有学过相关知识看不懂，跳过这题也是可以的！</a:t>
            </a:r>
            <a:endParaRPr lang="en-US" altLang="zh-CN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玩橡皮泥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内容占位符 3"/>
              <p:cNvSpPr>
                <a:spLocks noGrp="1"/>
              </p:cNvSpPr>
              <p:nvPr>
                <p:ph idx="1"/>
              </p:nvPr>
            </p:nvSpPr>
            <p:spPr>
              <a:xfrm>
                <a:off x="625819" y="1547360"/>
                <a:ext cx="7889531" cy="4472312"/>
              </a:xfrm>
            </p:spPr>
            <p:txBody>
              <a:bodyPr/>
              <a:lstStyle/>
              <a:p>
                <a:r>
                  <a:rPr lang="zh-CN" altLang="zh-CN" dirty="0">
                    <a:solidFill>
                      <a:schemeClr val="accent5">
                        <a:lumMod val="75000"/>
                      </a:schemeClr>
                    </a:solidFill>
                  </a:rPr>
                  <a:t>最后结果是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ctrlPr>
                          <a:rPr lang="zh-CN" altLang="zh-CN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altLang="zh-CN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zh-CN" altLang="zh-CN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zh-CN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altLang="zh-CN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/>
                          </a:rPr>
                          <m:t>𝜋</m:t>
                        </m:r>
                        <m:r>
                          <a:rPr lang="en-US" altLang="zh-CN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zh-CN" altLang="zh-CN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US" altLang="zh-CN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altLang="zh-CN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zh-CN" altLang="zh-CN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CN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altLang="zh-CN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e>
                    </m:rad>
                  </m:oMath>
                </a14:m>
                <a:r>
                  <a:rPr lang="zh-CN" altLang="zh-CN" dirty="0">
                    <a:solidFill>
                      <a:schemeClr val="accent5">
                        <a:lumMod val="75000"/>
                      </a:schemeClr>
                    </a:solidFill>
                  </a:rPr>
                  <a:t>。</a:t>
                </a:r>
                <a:r>
                  <a:rPr lang="zh-CN" altLang="en-US" dirty="0"/>
                  <a:t>要使用</a:t>
                </a:r>
                <a:r>
                  <a:rPr lang="en-US" altLang="zh-CN" dirty="0"/>
                  <a:t> 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pow()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函数计算立方根。</a:t>
                </a:r>
                <a:endParaRPr lang="en-US" altLang="zh-CN" dirty="0"/>
              </a:p>
              <a:p>
                <a:r>
                  <a:rPr lang="zh-CN" altLang="en-US" dirty="0">
                    <a:solidFill>
                      <a:schemeClr val="accent5">
                        <a:lumMod val="75000"/>
                      </a:schemeClr>
                    </a:solidFill>
                  </a:rPr>
                  <a:t>为保证结果准确，在最后一步输出之前，要使用</a:t>
                </a:r>
                <a:r>
                  <a:rPr lang="zh-CN" altLang="en-US" dirty="0">
                    <a:solidFill>
                      <a:schemeClr val="accent2"/>
                    </a:solidFill>
                  </a:rPr>
                  <a:t>浮点数</a:t>
                </a:r>
                <a:r>
                  <a:rPr lang="zh-CN" altLang="en-US" dirty="0">
                    <a:solidFill>
                      <a:schemeClr val="accent5">
                        <a:lumMod val="75000"/>
                      </a:schemeClr>
                    </a:solidFill>
                  </a:rPr>
                  <a:t>！</a:t>
                </a:r>
                <a:endParaRPr lang="en-US" altLang="zh-CN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endParaRPr lang="en-US" altLang="zh-CN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r>
                  <a:rPr lang="zh-CN" altLang="en-US" dirty="0"/>
                  <a:t>整数变浮点？</a:t>
                </a:r>
                <a:endParaRPr lang="en-US" altLang="zh-CN" dirty="0"/>
              </a:p>
              <a:p>
                <a:pPr marL="342900" indent="-342900">
                  <a:buFont typeface="Arial" panose="020B0604020202090204" pitchFamily="34" charset="0"/>
                  <a:buChar char="•"/>
                </a:pPr>
                <a:r>
                  <a:rPr lang="zh-CN" altLang="en-US" dirty="0">
                    <a:solidFill>
                      <a:schemeClr val="accent5">
                        <a:lumMod val="75000"/>
                      </a:schemeClr>
                    </a:solidFill>
                  </a:rPr>
                  <a:t>后面</a:t>
                </a:r>
                <a:r>
                  <a:rPr lang="zh-CN" altLang="en-US" dirty="0">
                    <a:solidFill>
                      <a:schemeClr val="accent2"/>
                    </a:solidFill>
                  </a:rPr>
                  <a:t>加 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.0 </a:t>
                </a:r>
                <a:r>
                  <a:rPr lang="zh-CN" altLang="en-US" dirty="0">
                    <a:solidFill>
                      <a:schemeClr val="accent2"/>
                    </a:solidFill>
                  </a:rPr>
                  <a:t>或 *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1.0</a:t>
                </a:r>
                <a:endParaRPr lang="en-US" altLang="zh-CN" dirty="0">
                  <a:solidFill>
                    <a:schemeClr val="accent2"/>
                  </a:solidFill>
                </a:endParaRPr>
              </a:p>
              <a:p>
                <a:pPr marL="342900" indent="-342900">
                  <a:buFont typeface="Arial" panose="020B0604020202090204" pitchFamily="34" charset="0"/>
                  <a:buChar char="•"/>
                </a:pPr>
                <a:r>
                  <a:rPr lang="zh-CN" altLang="en-US" dirty="0">
                    <a:solidFill>
                      <a:schemeClr val="accent2"/>
                    </a:solidFill>
                  </a:rPr>
                  <a:t>强制类型转换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zh-CN" dirty="0">
                    <a:solidFill>
                      <a:schemeClr val="accent5">
                        <a:lumMod val="75000"/>
                      </a:schemeClr>
                    </a:solidFill>
                  </a:rPr>
                  <a:t>(double)</a:t>
                </a:r>
                <a:r>
                  <a:rPr lang="en-US" altLang="zh-CN" dirty="0" err="1">
                    <a:solidFill>
                      <a:schemeClr val="accent5">
                        <a:lumMod val="75000"/>
                      </a:schemeClr>
                    </a:solidFill>
                  </a:rPr>
                  <a:t>r1</a:t>
                </a:r>
                <a:endParaRPr lang="en-US" altLang="zh-CN" dirty="0"/>
              </a:p>
              <a:p>
                <a:r>
                  <a:rPr lang="zh-CN" altLang="en-US" dirty="0"/>
                  <a:t>浮点变整数？</a:t>
                </a:r>
                <a:endParaRPr lang="en-US" altLang="zh-CN" dirty="0"/>
              </a:p>
              <a:p>
                <a:pPr marL="342900" indent="-342900">
                  <a:buFont typeface="Arial" panose="020B0604020202090204" pitchFamily="34" charset="0"/>
                  <a:buChar char="•"/>
                </a:pPr>
                <a:r>
                  <a:rPr lang="zh-CN" altLang="en-US" dirty="0">
                    <a:solidFill>
                      <a:schemeClr val="accent5">
                        <a:lumMod val="75000"/>
                      </a:schemeClr>
                    </a:solidFill>
                  </a:rPr>
                  <a:t>直接赋值给整数变量</a:t>
                </a:r>
                <a:endParaRPr lang="en-US" altLang="zh-CN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marL="342900" indent="-342900">
                  <a:buFont typeface="Arial" panose="020B0604020202090204" pitchFamily="34" charset="0"/>
                  <a:buChar char="•"/>
                </a:pPr>
                <a:r>
                  <a:rPr lang="zh-CN" altLang="en-US" dirty="0">
                    <a:solidFill>
                      <a:schemeClr val="accent2"/>
                    </a:solidFill>
                  </a:rPr>
                  <a:t>强制类型转换</a:t>
                </a:r>
                <a:r>
                  <a:rPr lang="en-US" altLang="zh-CN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zh-CN" dirty="0">
                    <a:solidFill>
                      <a:schemeClr val="accent5">
                        <a:lumMod val="75000"/>
                      </a:schemeClr>
                    </a:solidFill>
                  </a:rPr>
                  <a:t>(int)l</a:t>
                </a:r>
                <a:endParaRPr lang="en-US" altLang="zh-CN" dirty="0"/>
              </a:p>
              <a:p>
                <a:endParaRPr lang="zh-CN" altLang="zh-CN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endParaRPr lang="zh-CN" altLang="en-US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内容占位符 3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5819" y="1547360"/>
                <a:ext cx="7889531" cy="4472312"/>
              </a:xfrm>
              <a:blipFill rotWithShape="1">
                <a:blip r:embed="rId1"/>
                <a:stretch>
                  <a:fillRect l="-4" t="-11" r="8" b="-27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4140292" y="3032509"/>
            <a:ext cx="4229402" cy="3108543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altLang="zh-CN" sz="1400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cmath</a:t>
            </a:r>
            <a:r>
              <a:rPr lang="en-US" altLang="zh-CN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#define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 PI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3.141593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 {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r2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4.0</a:t>
            </a:r>
            <a:r>
              <a:rPr lang="en-US" altLang="zh-CN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/</a:t>
            </a:r>
            <a:r>
              <a:rPr lang="en-US" altLang="zh-CN" sz="1400" b="0" dirty="0">
                <a:solidFill>
                  <a:srgbClr val="098658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3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* </a:t>
            </a:r>
            <a:r>
              <a:rPr lang="en-US" altLang="zh-CN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PI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*(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r1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+ 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r2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r2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zh-CN" sz="14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r2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altLang="zh-CN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</a:t>
            </a:r>
            <a:endParaRPr lang="en-US" altLang="zh-CN" sz="1400" b="0" dirty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dirty="0">
                <a:solidFill>
                  <a:srgbClr val="008000"/>
                </a:solidFill>
                <a:latin typeface="Consolas" panose="020B0609020204030204" pitchFamily="49" charset="0"/>
              </a:rPr>
              <a:t>  </a:t>
            </a:r>
            <a:r>
              <a:rPr lang="en-US" altLang="zh-CN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 </a:t>
            </a:r>
            <a:r>
              <a:rPr lang="zh-CN" alt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计算体积</a:t>
            </a:r>
            <a:endParaRPr lang="zh-CN" alt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sz="14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pow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1.0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/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 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 // </a:t>
            </a:r>
            <a:r>
              <a:rPr lang="zh-CN" alt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使用立方根计算边长，注意不能写成</a:t>
            </a:r>
            <a:r>
              <a:rPr lang="en-US" altLang="zh-CN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1/3</a:t>
            </a:r>
            <a:endParaRPr lang="zh-CN" alt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zh-CN" alt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(</a:t>
            </a:r>
            <a:r>
              <a:rPr lang="en-US" altLang="zh-CN" sz="1400" b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int</a:t>
            </a:r>
            <a:r>
              <a:rPr lang="en-US" altLang="zh-CN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)</a:t>
            </a:r>
            <a:r>
              <a:rPr lang="en-US" altLang="zh-CN" sz="1400" b="0" dirty="0">
                <a:solidFill>
                  <a:srgbClr val="00108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l</a:t>
            </a:r>
            <a:r>
              <a:rPr lang="en-US" altLang="zh-CN" sz="14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&lt;&lt; </a:t>
            </a:r>
            <a:r>
              <a:rPr lang="en-US" altLang="zh-CN" sz="14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altLang="zh-CN" sz="14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对话气泡: 圆角矩形 6"/>
          <p:cNvSpPr/>
          <p:nvPr/>
        </p:nvSpPr>
        <p:spPr>
          <a:xfrm>
            <a:off x="6907144" y="3359944"/>
            <a:ext cx="1791794" cy="847143"/>
          </a:xfrm>
          <a:prstGeom prst="wedgeRoundRectCallout">
            <a:avLst>
              <a:gd name="adj1" fmla="val -68791"/>
              <a:gd name="adj2" fmla="val -36287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</a:rPr>
              <a:t>正确使用数据类型是第一个难点</a:t>
            </a:r>
            <a:endParaRPr lang="en-US" altLang="zh-CN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对话气泡: 圆角矩形 7"/>
          <p:cNvSpPr/>
          <p:nvPr/>
        </p:nvSpPr>
        <p:spPr>
          <a:xfrm>
            <a:off x="774306" y="5865307"/>
            <a:ext cx="3232177" cy="745699"/>
          </a:xfrm>
          <a:prstGeom prst="wedgeRoundRectCallout">
            <a:avLst>
              <a:gd name="adj1" fmla="val 44622"/>
              <a:gd name="adj2" fmla="val -71013"/>
              <a:gd name="adj3" fmla="val 16667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</a:rPr>
              <a:t>重申：数学课上没有学过相关知识看不懂，跳过这题也是可以的！</a:t>
            </a:r>
            <a:endParaRPr lang="en-US" altLang="zh-CN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变量的输入与输出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在运行程序的时候告诉程序这需要处理的数字，程序可以返回答案。为了达成这个目的，必须让程序接受输入，并让程序能够处理这些输入。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输入 </a:t>
            </a:r>
            <a:r>
              <a:rPr lang="en-US" altLang="zh-CN" dirty="0" err="1"/>
              <a:t>cin</a:t>
            </a:r>
            <a:r>
              <a:rPr lang="en-US" altLang="zh-CN" dirty="0"/>
              <a:t>/</a:t>
            </a:r>
            <a:r>
              <a:rPr lang="en-US" altLang="zh-CN" dirty="0" err="1"/>
              <a:t>cout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zh-CN" altLang="zh-CN" dirty="0"/>
              <a:t>到现在为止的程序都是没有输入的。这相当于走进厨房执行</a:t>
            </a:r>
            <a:r>
              <a:rPr lang="en-US" altLang="zh-CN" dirty="0"/>
              <a:t>“</a:t>
            </a:r>
            <a:r>
              <a:rPr lang="zh-CN" altLang="zh-CN" dirty="0"/>
              <a:t>做菜</a:t>
            </a:r>
            <a:r>
              <a:rPr lang="en-US" altLang="zh-CN" dirty="0"/>
              <a:t>”</a:t>
            </a:r>
            <a:r>
              <a:rPr lang="zh-CN" altLang="zh-CN" dirty="0"/>
              <a:t>时，发现原材料已经放在碗里准备好了。</a:t>
            </a:r>
            <a:endParaRPr lang="en-US" altLang="zh-CN" dirty="0"/>
          </a:p>
          <a:p>
            <a:pPr marL="0"/>
            <a:endParaRPr lang="en-US" altLang="zh-CN" dirty="0"/>
          </a:p>
          <a:p>
            <a:pPr marL="0"/>
            <a:r>
              <a:rPr lang="zh-CN" altLang="en-US" dirty="0"/>
              <a:t>于是我们就要使用 </a:t>
            </a:r>
            <a:r>
              <a:rPr lang="en-US" altLang="zh-CN" dirty="0" err="1"/>
              <a:t>cin</a:t>
            </a:r>
            <a:r>
              <a:rPr lang="en-US" altLang="zh-CN" dirty="0"/>
              <a:t> </a:t>
            </a:r>
            <a:r>
              <a:rPr lang="zh-CN" altLang="en-US" dirty="0"/>
              <a:t>来告诉计算机一些数据。输入多个数据，使用</a:t>
            </a:r>
            <a:r>
              <a:rPr lang="zh-CN" altLang="en-US" dirty="0">
                <a:solidFill>
                  <a:srgbClr val="ED7D31"/>
                </a:solidFill>
              </a:rPr>
              <a:t>换行</a:t>
            </a:r>
            <a:r>
              <a:rPr lang="zh-CN" altLang="en-US" dirty="0"/>
              <a:t>或者</a:t>
            </a:r>
            <a:r>
              <a:rPr lang="zh-CN" altLang="en-US" dirty="0">
                <a:solidFill>
                  <a:srgbClr val="ED7D31"/>
                </a:solidFill>
              </a:rPr>
              <a:t>空格</a:t>
            </a:r>
            <a:r>
              <a:rPr lang="zh-CN" altLang="en-US" dirty="0"/>
              <a:t>（可以不止一个）隔开。</a:t>
            </a:r>
            <a:endParaRPr lang="en-US" altLang="zh-CN" dirty="0"/>
          </a:p>
          <a:p>
            <a:pPr marL="0"/>
            <a:r>
              <a:rPr lang="en-US" altLang="zh-CN" dirty="0"/>
              <a:t> </a:t>
            </a:r>
            <a:endParaRPr lang="en-US" altLang="zh-CN" dirty="0"/>
          </a:p>
          <a:p>
            <a:pPr marL="0"/>
            <a:r>
              <a:rPr lang="zh-CN" altLang="en-US" dirty="0"/>
              <a:t>一个例子：</a:t>
            </a:r>
            <a:endParaRPr lang="en-US" altLang="zh-CN" dirty="0"/>
          </a:p>
          <a:p>
            <a:pPr marL="0"/>
            <a:r>
              <a:rPr lang="zh-CN" altLang="en-US" dirty="0"/>
              <a:t>这里的 </a:t>
            </a:r>
            <a:r>
              <a:rPr lang="en-US" altLang="zh-CN" dirty="0"/>
              <a:t>t </a:t>
            </a:r>
            <a:r>
              <a:rPr lang="zh-CN" altLang="en-US" dirty="0"/>
              <a:t>和 </a:t>
            </a:r>
            <a:r>
              <a:rPr lang="en-US" altLang="zh-CN" dirty="0"/>
              <a:t>n </a:t>
            </a:r>
            <a:r>
              <a:rPr lang="zh-CN" altLang="en-US" dirty="0"/>
              <a:t>就是我们之前学习过的变量。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318456" y="4077606"/>
            <a:ext cx="2253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&gt;&gt; t &gt;&gt; n;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苹果采购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zh-CN" altLang="zh-CN" dirty="0">
                <a:solidFill>
                  <a:schemeClr val="accent2"/>
                </a:solidFill>
              </a:rPr>
              <a:t>例</a:t>
            </a:r>
            <a:r>
              <a:rPr lang="en-US" altLang="zh-CN" dirty="0">
                <a:solidFill>
                  <a:schemeClr val="accent2"/>
                </a:solidFill>
              </a:rPr>
              <a:t> 2.5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0"/>
            <a:r>
              <a:rPr lang="zh-CN" altLang="zh-CN" dirty="0"/>
              <a:t>现在需要采购一些苹果，每名同学都可以分到固定数量的苹果，并且已经知道了同学的数量，请问需要采购多少个苹果？</a:t>
            </a:r>
            <a:endParaRPr lang="en-US" altLang="zh-CN" dirty="0"/>
          </a:p>
          <a:p>
            <a:pPr marL="0"/>
            <a:r>
              <a:rPr lang="zh-CN" altLang="en-US" dirty="0">
                <a:solidFill>
                  <a:schemeClr val="accent2"/>
                </a:solidFill>
              </a:rPr>
              <a:t>从键盘输入数据。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0"/>
            <a:r>
              <a:rPr lang="zh-CN" altLang="en-US" dirty="0"/>
              <a:t>注意：在这里将用户输入给程序的形式可能有所差异</a:t>
            </a:r>
            <a:endParaRPr lang="en-US" altLang="zh-CN" dirty="0"/>
          </a:p>
          <a:p>
            <a:pPr marL="0"/>
            <a:endParaRPr lang="en-US" altLang="zh-CN" dirty="0"/>
          </a:p>
          <a:p>
            <a:pPr marL="0"/>
            <a:r>
              <a:rPr lang="zh-CN" altLang="en-US" dirty="0">
                <a:solidFill>
                  <a:schemeClr val="accent2"/>
                </a:solidFill>
              </a:rPr>
              <a:t>样例输入：</a:t>
            </a:r>
            <a:r>
              <a:rPr lang="en-US" altLang="zh-CN" dirty="0"/>
              <a:t>3 4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0"/>
            <a:r>
              <a:rPr lang="zh-CN" altLang="en-US" dirty="0">
                <a:solidFill>
                  <a:schemeClr val="accent2"/>
                </a:solidFill>
              </a:rPr>
              <a:t>样例输出：</a:t>
            </a:r>
            <a:r>
              <a:rPr lang="en-US" altLang="zh-CN" dirty="0"/>
              <a:t>12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0"/>
            <a:endParaRPr lang="zh-CN" alt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苹果采购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/>
              <a:t>我们可以写出如下程序。</a:t>
            </a:r>
            <a:endParaRPr lang="en-US" altLang="zh-CN" dirty="0"/>
          </a:p>
          <a:p>
            <a:r>
              <a:rPr lang="zh-CN" altLang="zh-CN" dirty="0"/>
              <a:t>运行程序</a:t>
            </a:r>
            <a:r>
              <a:rPr lang="en-US" altLang="zh-CN" dirty="0"/>
              <a:t>……</a:t>
            </a:r>
            <a:r>
              <a:rPr lang="zh-CN" altLang="zh-CN" dirty="0"/>
              <a:t>发现除了一个黑框框什么都没有。</a:t>
            </a:r>
            <a:endParaRPr lang="en-US" altLang="zh-CN" dirty="0"/>
          </a:p>
          <a:p>
            <a:r>
              <a:rPr lang="zh-CN" altLang="zh-CN" dirty="0"/>
              <a:t>不用慌，你还没告诉计算机有每人几个苹果和几名同学呢！</a:t>
            </a:r>
            <a:endParaRPr lang="en-US" altLang="zh-CN" dirty="0"/>
          </a:p>
          <a:p>
            <a:r>
              <a:rPr lang="zh-CN" altLang="en-US" dirty="0">
                <a:solidFill>
                  <a:srgbClr val="ED7D31"/>
                </a:solidFill>
              </a:rPr>
              <a:t>注意！是本地运行，不是在线</a:t>
            </a:r>
            <a:r>
              <a:rPr lang="en-US" altLang="zh-CN" dirty="0">
                <a:solidFill>
                  <a:srgbClr val="ED7D31"/>
                </a:solidFill>
              </a:rPr>
              <a:t>IDE</a:t>
            </a:r>
            <a:r>
              <a:rPr lang="zh-CN" altLang="en-US" dirty="0">
                <a:solidFill>
                  <a:srgbClr val="ED7D31"/>
                </a:solidFill>
              </a:rPr>
              <a:t>！</a:t>
            </a:r>
            <a:endParaRPr lang="en-US" altLang="zh-CN" dirty="0">
              <a:solidFill>
                <a:srgbClr val="ED7D31"/>
              </a:solidFill>
            </a:endParaRPr>
          </a:p>
          <a:p>
            <a:r>
              <a:rPr lang="zh-CN" altLang="en-US" dirty="0"/>
              <a:t>在线 </a:t>
            </a:r>
            <a:r>
              <a:rPr lang="en-US" altLang="zh-CN" dirty="0"/>
              <a:t>IDE </a:t>
            </a:r>
            <a:r>
              <a:rPr lang="zh-CN" altLang="en-US" dirty="0"/>
              <a:t>的</a:t>
            </a:r>
            <a:r>
              <a:rPr lang="zh-CN" altLang="zh-CN" dirty="0"/>
              <a:t>输入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ED7D31"/>
                </a:solidFill>
              </a:rPr>
              <a:t>3 4</a:t>
            </a:r>
            <a:r>
              <a:rPr lang="zh-CN" altLang="zh-CN" dirty="0"/>
              <a:t>，并且按一下</a:t>
            </a:r>
            <a:r>
              <a:rPr lang="zh-CN" altLang="en-US" dirty="0"/>
              <a:t>运行</a:t>
            </a:r>
            <a:r>
              <a:rPr lang="zh-CN" altLang="zh-CN" dirty="0"/>
              <a:t>。</a:t>
            </a:r>
            <a:endParaRPr lang="zh-CN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628651" y="1734017"/>
            <a:ext cx="3886200" cy="2339102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 {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altLang="zh-CN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</a:t>
            </a:r>
            <a:endParaRPr lang="en-US" altLang="zh-CN" sz="1600" b="0" dirty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dirty="0">
                <a:solidFill>
                  <a:srgbClr val="008000"/>
                </a:solidFill>
                <a:latin typeface="Consolas" panose="020B0609020204030204" pitchFamily="49" charset="0"/>
              </a:rPr>
              <a:t>    </a:t>
            </a:r>
            <a:r>
              <a:rPr lang="en-US" altLang="zh-CN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zh-CN" altLang="en-US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每个人的苹果数量 和 学生数量</a:t>
            </a:r>
            <a:endParaRPr lang="zh-CN" alt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zh-CN" alt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cin</a:t>
            </a:r>
            <a:r>
              <a:rPr lang="en-US" altLang="zh-CN" sz="16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 &gt;&gt; </a:t>
            </a:r>
            <a:r>
              <a:rPr lang="en-US" altLang="zh-CN" sz="1600" b="0" dirty="0">
                <a:solidFill>
                  <a:srgbClr val="00108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t</a:t>
            </a:r>
            <a:r>
              <a:rPr lang="en-US" altLang="zh-CN" sz="16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 &gt;&gt; </a:t>
            </a:r>
            <a:r>
              <a:rPr lang="en-US" altLang="zh-CN" sz="1600" b="0" dirty="0">
                <a:solidFill>
                  <a:srgbClr val="00108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*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sz="16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3367" y="4332181"/>
            <a:ext cx="3858633" cy="205909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苹果采购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zh-CN" altLang="zh-CN" dirty="0"/>
              <a:t>于是在黑框框中输入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ED7D31"/>
                </a:solidFill>
              </a:rPr>
              <a:t>3 4</a:t>
            </a:r>
            <a:r>
              <a:rPr lang="zh-CN" altLang="zh-CN" dirty="0"/>
              <a:t>，并且按一下回车键。</a:t>
            </a:r>
            <a:endParaRPr lang="zh-CN" altLang="zh-CN" dirty="0"/>
          </a:p>
          <a:p>
            <a:pPr marL="0"/>
            <a:r>
              <a:rPr lang="zh-CN" altLang="zh-CN" dirty="0"/>
              <a:t>意思是每人</a:t>
            </a:r>
            <a:r>
              <a:rPr lang="en-US" altLang="zh-CN" dirty="0"/>
              <a:t> 3 </a:t>
            </a:r>
            <a:r>
              <a:rPr lang="zh-CN" altLang="zh-CN" dirty="0"/>
              <a:t>个苹果，有</a:t>
            </a:r>
            <a:r>
              <a:rPr lang="en-US" altLang="zh-CN" dirty="0"/>
              <a:t> 4 </a:t>
            </a:r>
            <a:r>
              <a:rPr lang="zh-CN" altLang="zh-CN" dirty="0"/>
              <a:t>名同学。</a:t>
            </a:r>
            <a:endParaRPr lang="en-US" altLang="zh-CN" dirty="0"/>
          </a:p>
          <a:p>
            <a:pPr marL="0"/>
            <a:r>
              <a:rPr lang="zh-CN" altLang="zh-CN" dirty="0"/>
              <a:t>计算机马上给出了结果：</a:t>
            </a:r>
            <a:r>
              <a:rPr lang="en-US" altLang="zh-CN" dirty="0"/>
              <a:t>12</a:t>
            </a:r>
            <a:endParaRPr lang="zh-CN" altLang="zh-CN" dirty="0"/>
          </a:p>
          <a:p>
            <a:pPr marL="0"/>
            <a:r>
              <a:rPr lang="zh-CN" altLang="zh-CN" dirty="0"/>
              <a:t>每位一共需要采购</a:t>
            </a:r>
            <a:r>
              <a:rPr lang="en-US" altLang="zh-CN" dirty="0"/>
              <a:t> 12 </a:t>
            </a:r>
            <a:r>
              <a:rPr lang="zh-CN" altLang="zh-CN" dirty="0"/>
              <a:t>个苹果，答案正确。</a:t>
            </a:r>
            <a:endParaRPr lang="en-US" altLang="zh-CN" dirty="0"/>
          </a:p>
          <a:p>
            <a:pPr marL="0"/>
            <a:endParaRPr lang="en-US" altLang="zh-CN" dirty="0"/>
          </a:p>
          <a:p>
            <a:pPr marL="0"/>
            <a:endParaRPr lang="en-US" altLang="zh-CN" dirty="0"/>
          </a:p>
          <a:p>
            <a:pPr marL="0"/>
            <a:endParaRPr lang="en-US" altLang="zh-CN" dirty="0"/>
          </a:p>
          <a:p>
            <a:pPr marL="0"/>
            <a:r>
              <a:rPr lang="zh-CN" altLang="zh-CN" dirty="0"/>
              <a:t>首先定义两个</a:t>
            </a:r>
            <a:r>
              <a:rPr lang="en-US" altLang="zh-CN" dirty="0"/>
              <a:t> </a:t>
            </a:r>
            <a:r>
              <a:rPr lang="en-US" altLang="zh-CN" dirty="0" err="1">
                <a:solidFill>
                  <a:schemeClr val="accent2"/>
                </a:solidFill>
              </a:rPr>
              <a:t>int</a:t>
            </a:r>
            <a:r>
              <a:rPr lang="en-US" altLang="zh-CN" dirty="0"/>
              <a:t> </a:t>
            </a:r>
            <a:r>
              <a:rPr lang="zh-CN" altLang="zh-CN" dirty="0"/>
              <a:t>类型的变量 </a:t>
            </a:r>
            <a:r>
              <a:rPr lang="en-US" altLang="zh-CN" dirty="0">
                <a:solidFill>
                  <a:schemeClr val="accent2"/>
                </a:solidFill>
              </a:rPr>
              <a:t>t </a:t>
            </a:r>
            <a:r>
              <a:rPr lang="zh-CN" altLang="zh-CN" dirty="0">
                <a:solidFill>
                  <a:schemeClr val="accent2"/>
                </a:solidFill>
              </a:rPr>
              <a:t>和</a:t>
            </a:r>
            <a:r>
              <a:rPr lang="en-US" altLang="zh-CN" dirty="0">
                <a:solidFill>
                  <a:schemeClr val="accent2"/>
                </a:solidFill>
              </a:rPr>
              <a:t> n</a:t>
            </a:r>
            <a:r>
              <a:rPr lang="zh-CN" altLang="zh-CN" dirty="0"/>
              <a:t>，分别表示每人可以分到的苹果数量和学生数量。最后输出了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chemeClr val="accent2"/>
                </a:solidFill>
              </a:rPr>
              <a:t>t*n</a:t>
            </a:r>
            <a:r>
              <a:rPr lang="en-US" altLang="zh-CN" dirty="0"/>
              <a:t> </a:t>
            </a:r>
            <a:r>
              <a:rPr lang="zh-CN" altLang="zh-CN" dirty="0"/>
              <a:t>的值表示答案。</a:t>
            </a:r>
            <a:endParaRPr lang="zh-CN" altLang="zh-CN" dirty="0"/>
          </a:p>
          <a:p>
            <a:pPr marL="0"/>
            <a:endParaRPr lang="zh-CN" altLang="zh-CN" dirty="0"/>
          </a:p>
          <a:p>
            <a:pPr marL="0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848784" y="3683000"/>
            <a:ext cx="38862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altLang="zh-CN" sz="16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</a:t>
            </a:r>
            <a:endParaRPr lang="en-US" altLang="zh-CN" sz="1600" b="0" dirty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&gt;&gt;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&gt;&gt;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* </a:t>
            </a:r>
            <a:r>
              <a:rPr lang="en-US" altLang="zh-CN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复习</a:t>
            </a:r>
            <a:r>
              <a:rPr lang="en-US" altLang="zh-CN" dirty="0"/>
              <a:t> 15</a:t>
            </a:r>
            <a:r>
              <a:rPr lang="zh-CN" altLang="en-US" dirty="0"/>
              <a:t>分钟</a:t>
            </a:r>
            <a:endParaRPr lang="zh-CN" altLang="en-US" dirty="0"/>
          </a:p>
        </p:txBody>
      </p:sp>
      <p:sp>
        <p:nvSpPr>
          <p:cNvPr id="2" name="文本占位符 1"/>
          <p:cNvSpPr/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数据类型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有时将要处理的</a:t>
            </a:r>
            <a:r>
              <a:rPr lang="zh-CN" altLang="en-US" dirty="0">
                <a:solidFill>
                  <a:srgbClr val="ED7D31"/>
                </a:solidFill>
              </a:rPr>
              <a:t>数据</a:t>
            </a:r>
            <a:r>
              <a:rPr lang="zh-CN" altLang="en-US" dirty="0"/>
              <a:t>临时储存起来备用，存在对应的</a:t>
            </a:r>
            <a:r>
              <a:rPr lang="zh-CN" altLang="en-US" dirty="0">
                <a:solidFill>
                  <a:srgbClr val="ED7D31"/>
                </a:solidFill>
              </a:rPr>
              <a:t>变量</a:t>
            </a:r>
            <a:r>
              <a:rPr lang="zh-CN" altLang="en-US" dirty="0"/>
              <a:t>。不用种类的数据（比如整数、字符、浮点数等）都有对应的</a:t>
            </a:r>
            <a:r>
              <a:rPr lang="zh-CN" altLang="en-US" dirty="0">
                <a:solidFill>
                  <a:srgbClr val="ED7D31"/>
                </a:solidFill>
              </a:rPr>
              <a:t>数据类型</a:t>
            </a:r>
            <a:r>
              <a:rPr lang="zh-CN" altLang="en-US" dirty="0"/>
              <a:t>，精度和范围不一样。这些变量放在计算机的</a:t>
            </a:r>
            <a:r>
              <a:rPr lang="zh-CN" altLang="en-US" dirty="0">
                <a:solidFill>
                  <a:srgbClr val="ED7D31"/>
                </a:solidFill>
              </a:rPr>
              <a:t>内存</a:t>
            </a:r>
            <a:r>
              <a:rPr lang="zh-CN" altLang="en-US" dirty="0"/>
              <a:t>中。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以做菜为例子</a:t>
            </a:r>
            <a:r>
              <a:rPr lang="zh-CN" altLang="en-US" dirty="0"/>
              <a:t>：</a:t>
            </a:r>
            <a:endParaRPr lang="en-US" altLang="zh-CN" dirty="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lang="zh-CN" altLang="en-US" dirty="0"/>
              <a:t>数据：原材料食材，随时需要用</a:t>
            </a:r>
            <a:endParaRPr lang="en-US" altLang="zh-CN" dirty="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lang="zh-CN" altLang="en-US" dirty="0"/>
              <a:t>变量：装食材的容器</a:t>
            </a:r>
            <a:endParaRPr lang="en-US" altLang="zh-CN" dirty="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lang="zh-CN" altLang="en-US" dirty="0"/>
              <a:t>数据类型：适用于不同食材的容器（盘子、水桶、菜筐）</a:t>
            </a:r>
            <a:endParaRPr lang="en-US" altLang="zh-CN" dirty="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lang="zh-CN" altLang="en-US" dirty="0"/>
              <a:t>内存：操作台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常见的数据类型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内容占位符 5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627063" y="1905000"/>
              <a:ext cx="7886699" cy="4148665"/>
            </p:xfrm>
            <a:graphic>
              <a:graphicData uri="http://schemas.openxmlformats.org/drawingml/2006/table">
                <a:tbl>
                  <a:tblPr firstRow="1" firstCol="1" bandCol="1">
                    <a:tableStyleId>{B301B821-A1FF-4177-AEE7-76D212191A09}</a:tableStyleId>
                  </a:tblPr>
                  <a:tblGrid>
                    <a:gridCol w="1365976"/>
                    <a:gridCol w="1605732"/>
                    <a:gridCol w="4914991"/>
                  </a:tblGrid>
                  <a:tr h="5028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数据类型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 dirty="0" err="1">
                              <a:effectLst/>
                            </a:rPr>
                            <a:t>占用空间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取值范围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82633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char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1 字节，8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kern="100">
                                    <a:effectLst/>
                                    <a:latin typeface="Cambria Math" panose="02040503050406030204" pitchFamily="18" charset="0"/>
                                  </a:rPr>
                                  <m:t>128</m:t>
                                </m:r>
                                <m:r>
                                  <a:rPr lang="en-US" sz="1600" kern="100">
                                    <a:effectLst/>
                                    <a:latin typeface="Cambria Math" panose="02040503050406030204" pitchFamily="18" charset="0"/>
                                  </a:rPr>
                                  <m:t>∼</m:t>
                                </m:r>
                                <m:r>
                                  <a:rPr lang="en-US" sz="1600" kern="100">
                                    <a:effectLst/>
                                    <a:latin typeface="Cambria Math" panose="02040503050406030204" pitchFamily="18" charset="0"/>
                                  </a:rPr>
                                  <m:t>127</m:t>
                                </m:r>
                              </m:oMath>
                            </m:oMathPara>
                          </a14:m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14393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int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4 字节，32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p>
                              </m:sSup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∼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p>
                              </m:sSup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zh-CN" sz="1600" kern="100" dirty="0">
                              <a:effectLst/>
                            </a:rPr>
                            <a:t>，大约能够表示</a:t>
                          </a:r>
                          <a:br>
                            <a:rPr lang="en-US" altLang="zh-CN" sz="1600" kern="100" dirty="0">
                              <a:effectLst/>
                            </a:rPr>
                          </a:br>
                          <a:r>
                            <a:rPr lang="zh-CN" sz="1600" kern="100" dirty="0">
                              <a:effectLst/>
                            </a:rPr>
                            <a:t>绝对值不超过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kern="100" dirty="0">
                              <a:effectLst/>
                            </a:rPr>
                            <a:t> </a:t>
                          </a:r>
                          <a:r>
                            <a:rPr lang="zh-CN" sz="1600" kern="100" dirty="0">
                              <a:effectLst/>
                            </a:rPr>
                            <a:t>的整数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14393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unsigned int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4 字节，32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∼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p>
                              </m:sSup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zh-CN" sz="1600" kern="100" dirty="0">
                              <a:effectLst/>
                            </a:rPr>
                            <a:t>，大约能够表示</a:t>
                          </a:r>
                          <a:br>
                            <a:rPr lang="en-US" altLang="zh-CN" sz="1600" kern="100" dirty="0">
                              <a:effectLst/>
                            </a:rPr>
                          </a:br>
                          <a:r>
                            <a:rPr lang="zh-CN" sz="1600" kern="100" dirty="0">
                              <a:effectLst/>
                            </a:rPr>
                            <a:t>不超过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kern="100" dirty="0">
                              <a:effectLst/>
                            </a:rPr>
                            <a:t> </a:t>
                          </a:r>
                          <a:r>
                            <a:rPr lang="zh-CN" sz="1600" kern="100" dirty="0">
                              <a:effectLst/>
                            </a:rPr>
                            <a:t>的非负整数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14393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long long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8 字节，64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63</m:t>
                                  </m:r>
                                </m:sup>
                              </m:sSup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∼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63</m:t>
                                  </m:r>
                                </m:sup>
                              </m:sSup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zh-CN" sz="1600" kern="100" dirty="0">
                              <a:effectLst/>
                            </a:rPr>
                            <a:t>，大约能够表示</a:t>
                          </a:r>
                          <a:br>
                            <a:rPr lang="en-US" altLang="zh-CN" sz="1600" kern="100" dirty="0">
                              <a:effectLst/>
                            </a:rPr>
                          </a:br>
                          <a:r>
                            <a:rPr lang="zh-CN" sz="1600" kern="100" dirty="0">
                              <a:effectLst/>
                            </a:rPr>
                            <a:t>绝对值不超过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kern="100" dirty="0">
                              <a:effectLst/>
                            </a:rPr>
                            <a:t> </a:t>
                          </a:r>
                          <a:r>
                            <a:rPr lang="zh-CN" sz="1600" kern="100" dirty="0">
                              <a:effectLst/>
                            </a:rPr>
                            <a:t>的整数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14393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unsigned long long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8 字节，64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∼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sup>
                              </m:sSup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zh-CN" sz="1600" kern="100" dirty="0">
                              <a:effectLst/>
                            </a:rPr>
                            <a:t>，大约能够表示</a:t>
                          </a:r>
                          <a:br>
                            <a:rPr lang="en-US" altLang="zh-CN" sz="1600" kern="100" dirty="0">
                              <a:effectLst/>
                            </a:rPr>
                          </a:br>
                          <a:r>
                            <a:rPr lang="zh-CN" sz="1600" kern="100" dirty="0">
                              <a:effectLst/>
                            </a:rPr>
                            <a:t>不超过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600" kern="10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zh-CN" sz="1600" i="1" kern="10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600" kern="100">
                                      <a:effectLst/>
                                      <a:latin typeface="Cambria Math" panose="02040503050406030204" pitchFamily="18" charset="0"/>
                                    </a:rPr>
                                    <m:t>19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kern="100" dirty="0">
                              <a:effectLst/>
                            </a:rPr>
                            <a:t> </a:t>
                          </a:r>
                          <a:r>
                            <a:rPr lang="zh-CN" sz="1600" kern="100" dirty="0">
                              <a:effectLst/>
                            </a:rPr>
                            <a:t>的非负整数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028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float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4 字节，32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zh-CN" sz="1600" kern="100">
                              <a:effectLst/>
                            </a:rPr>
                            <a:t>大约指数绝对值不超过</a:t>
                          </a:r>
                          <a:r>
                            <a:rPr lang="en-US" sz="1600" kern="100">
                              <a:effectLst/>
                            </a:rPr>
                            <a:t> 37 </a:t>
                          </a:r>
                          <a:r>
                            <a:rPr lang="zh-CN" sz="1600" kern="100">
                              <a:effectLst/>
                            </a:rPr>
                            <a:t>，</a:t>
                          </a:r>
                          <a:r>
                            <a:rPr lang="en-US" sz="1600" kern="100">
                              <a:effectLst/>
                            </a:rPr>
                            <a:t>6 </a:t>
                          </a:r>
                          <a:r>
                            <a:rPr lang="zh-CN" sz="1600" kern="100">
                              <a:effectLst/>
                            </a:rPr>
                            <a:t>位有效数字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028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double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8 字节，64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zh-CN" sz="1600" kern="100" dirty="0">
                              <a:effectLst/>
                            </a:rPr>
                            <a:t>大约指数绝对值不超过</a:t>
                          </a:r>
                          <a:r>
                            <a:rPr lang="en-US" sz="1600" kern="100" dirty="0">
                              <a:effectLst/>
                            </a:rPr>
                            <a:t> 307</a:t>
                          </a:r>
                          <a:r>
                            <a:rPr lang="zh-CN" sz="1600" kern="100" dirty="0">
                              <a:effectLst/>
                            </a:rPr>
                            <a:t>，</a:t>
                          </a:r>
                          <a:r>
                            <a:rPr lang="en-US" sz="1600" kern="100" dirty="0">
                              <a:effectLst/>
                            </a:rPr>
                            <a:t>15 </a:t>
                          </a:r>
                          <a:r>
                            <a:rPr lang="zh-CN" sz="1600" kern="100" dirty="0">
                              <a:effectLst/>
                            </a:rPr>
                            <a:t>位有效数字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内容占位符 5"/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627063" y="1905000"/>
              <a:ext cx="7886699" cy="4148665"/>
            </p:xfrm>
            <a:graphic>
              <a:graphicData uri="http://schemas.openxmlformats.org/drawingml/2006/table">
                <a:tbl>
                  <a:tblPr firstRow="1" firstCol="1" bandCol="1">
                    <a:tableStyleId>{B301B821-A1FF-4177-AEE7-76D212191A09}</a:tableStyleId>
                  </a:tblPr>
                  <a:tblGrid>
                    <a:gridCol w="1365976"/>
                    <a:gridCol w="1605732"/>
                    <a:gridCol w="4914991"/>
                  </a:tblGrid>
                  <a:tr h="5028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数据类型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 dirty="0" err="1">
                              <a:effectLst/>
                            </a:rPr>
                            <a:t>占用空间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取值范围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82295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char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1 字节，8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1"/>
                        </a:blipFill>
                      </a:tcPr>
                    </a:tc>
                  </a:tr>
                  <a:tr h="57150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int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4 字节，32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1"/>
                        </a:blipFill>
                      </a:tcPr>
                    </a:tc>
                  </a:tr>
                  <a:tr h="57150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unsigned int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4 字节，32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1"/>
                        </a:blipFill>
                      </a:tcPr>
                    </a:tc>
                  </a:tr>
                  <a:tr h="57150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long long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8 字节，64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1"/>
                        </a:blipFill>
                      </a:tcPr>
                    </a:tc>
                  </a:tr>
                  <a:tr h="57150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unsigned long long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8 字节，64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 anchor="ctr">
                        <a:blipFill>
                          <a:blip r:embed="rId1"/>
                        </a:blipFill>
                      </a:tcPr>
                    </a:tc>
                  </a:tr>
                  <a:tr h="5028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float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4 字节，32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zh-CN" sz="1600" kern="100">
                              <a:effectLst/>
                            </a:rPr>
                            <a:t>大约指数绝对值不超过</a:t>
                          </a:r>
                          <a:r>
                            <a:rPr lang="en-US" sz="1600" kern="100">
                              <a:effectLst/>
                            </a:rPr>
                            <a:t> 37 </a:t>
                          </a:r>
                          <a:r>
                            <a:rPr lang="zh-CN" sz="1600" kern="100">
                              <a:effectLst/>
                            </a:rPr>
                            <a:t>，</a:t>
                          </a:r>
                          <a:r>
                            <a:rPr lang="en-US" sz="1600" kern="100">
                              <a:effectLst/>
                            </a:rPr>
                            <a:t>6 </a:t>
                          </a:r>
                          <a:r>
                            <a:rPr lang="zh-CN" sz="1600" kern="100">
                              <a:effectLst/>
                            </a:rPr>
                            <a:t>位有效数字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502820"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double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en-US" sz="1600" kern="100">
                              <a:effectLst/>
                            </a:rPr>
                            <a:t>8 字节，64 位</a:t>
                          </a:r>
                          <a:endParaRPr lang="zh-CN" sz="1600" kern="10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Bef>
                              <a:spcPts val="180"/>
                            </a:spcBef>
                            <a:spcAft>
                              <a:spcPts val="180"/>
                            </a:spcAft>
                          </a:pPr>
                          <a:r>
                            <a:rPr lang="zh-CN" sz="1600" kern="100" dirty="0">
                              <a:effectLst/>
                            </a:rPr>
                            <a:t>大约指数绝对值不超过</a:t>
                          </a:r>
                          <a:r>
                            <a:rPr lang="en-US" sz="1600" kern="100" dirty="0">
                              <a:effectLst/>
                            </a:rPr>
                            <a:t> 307</a:t>
                          </a:r>
                          <a:r>
                            <a:rPr lang="zh-CN" sz="1600" kern="100" dirty="0">
                              <a:effectLst/>
                            </a:rPr>
                            <a:t>，</a:t>
                          </a:r>
                          <a:r>
                            <a:rPr lang="en-US" sz="1600" kern="100" dirty="0">
                              <a:effectLst/>
                            </a:rPr>
                            <a:t>15 </a:t>
                          </a:r>
                          <a:r>
                            <a:rPr lang="zh-CN" sz="1600" kern="100" dirty="0">
                              <a:effectLst/>
                            </a:rPr>
                            <a:t>位有效数字</a:t>
                          </a:r>
                          <a:endParaRPr lang="zh-CN" sz="1600" kern="100" dirty="0">
                            <a:effectLst/>
                            <a:latin typeface="等线" panose="02010600030101010101" pitchFamily="2" charset="-122"/>
                            <a:ea typeface="等线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英文字母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zh-CN" altLang="zh-CN" dirty="0">
                <a:solidFill>
                  <a:schemeClr val="accent2"/>
                </a:solidFill>
              </a:rPr>
              <a:t>例</a:t>
            </a:r>
            <a:r>
              <a:rPr lang="en-US" altLang="zh-CN" dirty="0">
                <a:solidFill>
                  <a:schemeClr val="accent2"/>
                </a:solidFill>
              </a:rPr>
              <a:t> 2.2</a:t>
            </a:r>
            <a:endParaRPr lang="en-US" altLang="zh-CN" dirty="0">
              <a:solidFill>
                <a:schemeClr val="accent2"/>
              </a:solidFill>
            </a:endParaRPr>
          </a:p>
          <a:p>
            <a:pPr marL="0"/>
            <a:r>
              <a:rPr lang="zh-CN" altLang="zh-CN" dirty="0"/>
              <a:t>大家都知道有</a:t>
            </a:r>
            <a:r>
              <a:rPr lang="en-US" altLang="zh-CN" dirty="0"/>
              <a:t> 26 </a:t>
            </a:r>
            <a:r>
              <a:rPr lang="zh-CN" altLang="zh-CN" dirty="0"/>
              <a:t>个英文字母，其中</a:t>
            </a:r>
            <a:r>
              <a:rPr lang="en-US" altLang="zh-CN" dirty="0"/>
              <a:t> A </a:t>
            </a:r>
            <a:r>
              <a:rPr lang="zh-CN" altLang="zh-CN" dirty="0"/>
              <a:t>是第一个字母。</a:t>
            </a:r>
            <a:r>
              <a:rPr lang="en-US" altLang="zh-CN" dirty="0" err="1"/>
              <a:t>现在请编程求出</a:t>
            </a:r>
            <a:r>
              <a:rPr lang="en-US" altLang="zh-CN" dirty="0"/>
              <a:t>：</a:t>
            </a:r>
            <a:endParaRPr lang="zh-CN" altLang="zh-CN" dirty="0"/>
          </a:p>
          <a:p>
            <a:pPr marL="0" lvl="0"/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M </a:t>
            </a:r>
            <a:r>
              <a:rPr lang="zh-CN" altLang="zh-CN" dirty="0"/>
              <a:t>是字母表中的第几个字母？</a:t>
            </a:r>
            <a:endParaRPr lang="zh-CN" altLang="zh-CN" dirty="0"/>
          </a:p>
          <a:p>
            <a:pPr marL="0" lvl="0"/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zh-CN" altLang="zh-CN" dirty="0"/>
              <a:t>第</a:t>
            </a:r>
            <a:r>
              <a:rPr lang="en-US" altLang="zh-CN" dirty="0"/>
              <a:t> 18 </a:t>
            </a:r>
            <a:r>
              <a:rPr lang="zh-CN" altLang="zh-CN" dirty="0"/>
              <a:t>个字母是什么？</a:t>
            </a:r>
            <a:endParaRPr lang="zh-CN" altLang="zh-CN" dirty="0"/>
          </a:p>
          <a:p>
            <a:pPr marL="0"/>
            <a:r>
              <a:rPr lang="zh-CN" altLang="zh-CN" dirty="0"/>
              <a:t>输出两个</a:t>
            </a:r>
            <a:r>
              <a:rPr lang="zh-CN" altLang="en-US" dirty="0"/>
              <a:t>答案</a:t>
            </a:r>
            <a:r>
              <a:rPr lang="zh-CN" altLang="zh-CN" dirty="0"/>
              <a:t>，使用换行隔开。</a:t>
            </a:r>
            <a:endParaRPr lang="zh-CN" altLang="zh-CN" dirty="0"/>
          </a:p>
          <a:p>
            <a:pPr marL="0"/>
            <a:endParaRPr lang="en-US" altLang="zh-CN" dirty="0">
              <a:solidFill>
                <a:schemeClr val="accent2"/>
              </a:solidFill>
            </a:endParaRPr>
          </a:p>
          <a:p>
            <a:pPr marL="0"/>
            <a:r>
              <a:rPr lang="zh-CN" altLang="en-US" dirty="0">
                <a:solidFill>
                  <a:schemeClr val="accent2"/>
                </a:solidFill>
              </a:rPr>
              <a:t>提示：</a:t>
            </a:r>
            <a:r>
              <a:rPr lang="zh-CN" altLang="en-US" dirty="0"/>
              <a:t>这时我们发现，题目中涉及了字母，而我们刚才学习的数据类型都是存储整数的，所以现在需要一种新的存储类型。</a:t>
            </a:r>
            <a:endParaRPr lang="zh-CN" altLang="zh-CN" dirty="0"/>
          </a:p>
          <a:p>
            <a:pPr marL="0"/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char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altLang="zh-CN" dirty="0">
                <a:solidFill>
                  <a:srgbClr val="ED7D31"/>
                </a:solidFill>
              </a:rPr>
              <a:t>char</a:t>
            </a:r>
            <a:r>
              <a:rPr lang="en-US" altLang="zh-CN" dirty="0"/>
              <a:t> </a:t>
            </a:r>
            <a:r>
              <a:rPr lang="zh-CN" altLang="en-US" dirty="0"/>
              <a:t>是一种存储</a:t>
            </a:r>
            <a:r>
              <a:rPr lang="zh-CN" altLang="en-US" dirty="0">
                <a:solidFill>
                  <a:srgbClr val="ED7D31"/>
                </a:solidFill>
              </a:rPr>
              <a:t>字符</a:t>
            </a:r>
            <a:r>
              <a:rPr lang="zh-CN" altLang="en-US" dirty="0"/>
              <a:t>的变量。</a:t>
            </a:r>
            <a:endParaRPr lang="en-US" altLang="zh-CN" dirty="0"/>
          </a:p>
          <a:p>
            <a:pPr marL="0"/>
            <a:endParaRPr lang="en-US" altLang="zh-CN" dirty="0"/>
          </a:p>
          <a:p>
            <a:pPr marL="0"/>
            <a:r>
              <a:rPr lang="en-US" altLang="zh-CN" dirty="0"/>
              <a:t>char </a:t>
            </a:r>
            <a:r>
              <a:rPr lang="zh-CN" altLang="zh-CN" dirty="0"/>
              <a:t>类型的本质就是一个不大于</a:t>
            </a:r>
            <a:r>
              <a:rPr lang="en-US" altLang="zh-CN" dirty="0"/>
              <a:t> 127 </a:t>
            </a:r>
            <a:r>
              <a:rPr lang="zh-CN" altLang="zh-CN" dirty="0"/>
              <a:t>的整数，只是这个整数可以表现成一个对应的字符。</a:t>
            </a:r>
            <a:r>
              <a:rPr lang="zh-CN" altLang="en-US" dirty="0"/>
              <a:t>具体的表现方法已经进行了规定，具体的对应关系可见 </a:t>
            </a:r>
            <a:r>
              <a:rPr lang="zh-CN" altLang="en-US" dirty="0">
                <a:solidFill>
                  <a:schemeClr val="accent2"/>
                </a:solidFill>
              </a:rPr>
              <a:t>课本</a:t>
            </a:r>
            <a:r>
              <a:rPr lang="en-US" altLang="zh-CN" dirty="0" err="1">
                <a:solidFill>
                  <a:schemeClr val="accent2"/>
                </a:solidFill>
              </a:rPr>
              <a:t>P17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ASCII</a:t>
            </a:r>
            <a:r>
              <a:rPr lang="zh-CN" altLang="en-US" dirty="0"/>
              <a:t>码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25475" y="1717675"/>
          <a:ext cx="7889868" cy="4440491"/>
        </p:xfrm>
        <a:graphic>
          <a:graphicData uri="http://schemas.openxmlformats.org/drawingml/2006/table">
            <a:tbl>
              <a:tblPr firstRow="1" bandCol="1">
                <a:tableStyleId>{B301B821-A1FF-4177-AEE7-76D212191A09}</a:tableStyleId>
              </a:tblPr>
              <a:tblGrid>
                <a:gridCol w="657489"/>
                <a:gridCol w="657489"/>
                <a:gridCol w="657489"/>
                <a:gridCol w="657489"/>
                <a:gridCol w="657489"/>
                <a:gridCol w="657489"/>
                <a:gridCol w="657489"/>
                <a:gridCol w="657489"/>
                <a:gridCol w="657489"/>
                <a:gridCol w="657489"/>
                <a:gridCol w="657489"/>
                <a:gridCol w="657489"/>
              </a:tblGrid>
              <a:tr h="4428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数字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字符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数字</a:t>
                      </a:r>
                      <a:endParaRPr lang="zh-CN" sz="1200" b="1" i="0" u="none" strike="noStrike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字符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数字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字符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数字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字符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数字</a:t>
                      </a:r>
                      <a:endParaRPr lang="zh-CN" sz="1200" b="1" i="0" u="none" strike="noStrike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对应字符</a:t>
                      </a:r>
                      <a:endParaRPr lang="zh-CN" sz="1200" b="1" i="0" u="none" strike="noStrike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数字</a:t>
                      </a:r>
                      <a:endParaRPr lang="zh-CN" sz="1200" b="1" i="0" u="none" strike="noStrike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字符</a:t>
                      </a:r>
                      <a:endParaRPr 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[空格]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@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`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112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!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49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Q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q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"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114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#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$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d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E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E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&amp;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70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F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V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F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v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'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W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g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w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(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X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x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)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Y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i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y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*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: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J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Z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j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z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+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;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K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k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{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,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&lt; 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\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l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|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-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=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]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m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}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.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62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&gt; 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78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94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^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110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126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~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498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47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/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?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79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O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95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_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111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o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英文字母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zh-CN" altLang="en-US" sz="2100" dirty="0">
                <a:solidFill>
                  <a:schemeClr val="accent5">
                    <a:lumMod val="75000"/>
                  </a:schemeClr>
                </a:solidFill>
              </a:rPr>
              <a:t>大写字母、小写字母和数字在 </a:t>
            </a:r>
            <a:r>
              <a:rPr lang="en-US" altLang="zh-CN" sz="2100" dirty="0">
                <a:solidFill>
                  <a:schemeClr val="accent5">
                    <a:lumMod val="75000"/>
                  </a:schemeClr>
                </a:solidFill>
              </a:rPr>
              <a:t>ASCII </a:t>
            </a:r>
            <a:r>
              <a:rPr lang="zh-CN" altLang="en-US" sz="2100" dirty="0">
                <a:solidFill>
                  <a:schemeClr val="accent5">
                    <a:lumMod val="75000"/>
                  </a:schemeClr>
                </a:solidFill>
              </a:rPr>
              <a:t>表中都是</a:t>
            </a:r>
            <a:r>
              <a:rPr lang="zh-CN" altLang="en-US" sz="2100" dirty="0">
                <a:solidFill>
                  <a:schemeClr val="accent2"/>
                </a:solidFill>
              </a:rPr>
              <a:t>按照顺序依次排列</a:t>
            </a:r>
            <a:r>
              <a:rPr lang="zh-CN" altLang="en-US" sz="2100" dirty="0">
                <a:solidFill>
                  <a:schemeClr val="accent5">
                    <a:lumMod val="75000"/>
                  </a:schemeClr>
                </a:solidFill>
              </a:rPr>
              <a:t>的。</a:t>
            </a:r>
            <a:endParaRPr lang="zh-CN" altLang="en-US" sz="2100" dirty="0">
              <a:solidFill>
                <a:schemeClr val="accent5">
                  <a:lumMod val="75000"/>
                </a:schemeClr>
              </a:solidFill>
            </a:endParaRPr>
          </a:p>
          <a:p>
            <a:pPr marL="0"/>
            <a:endParaRPr lang="en-US" altLang="zh-CN" dirty="0"/>
          </a:p>
          <a:p>
            <a:pPr marL="0"/>
            <a:r>
              <a:rPr lang="en-US" altLang="zh-CN" dirty="0"/>
              <a:t>'</a:t>
            </a:r>
            <a:r>
              <a:rPr lang="en-US" altLang="zh-CN" dirty="0" err="1"/>
              <a:t>M'-'A'+1</a:t>
            </a:r>
            <a:r>
              <a:rPr lang="en-US" altLang="zh-CN" dirty="0"/>
              <a:t> </a:t>
            </a:r>
            <a:r>
              <a:rPr lang="zh-CN" altLang="zh-CN" dirty="0"/>
              <a:t>是计算字母</a:t>
            </a:r>
            <a:r>
              <a:rPr lang="en-US" altLang="zh-CN" dirty="0"/>
              <a:t> 'M' </a:t>
            </a:r>
            <a:r>
              <a:rPr lang="zh-CN" altLang="zh-CN" dirty="0"/>
              <a:t>和字母</a:t>
            </a:r>
            <a:r>
              <a:rPr lang="en-US" altLang="zh-CN" dirty="0"/>
              <a:t> 'A' </a:t>
            </a:r>
            <a:r>
              <a:rPr lang="zh-CN" altLang="zh-CN" dirty="0"/>
              <a:t>中间的差距。</a:t>
            </a:r>
            <a:endParaRPr lang="en-US" altLang="zh-CN" dirty="0"/>
          </a:p>
          <a:p>
            <a:pPr marL="0"/>
            <a:r>
              <a:rPr lang="en-US" altLang="zh-CN" dirty="0" err="1"/>
              <a:t>ans1</a:t>
            </a:r>
            <a:r>
              <a:rPr lang="en-US" altLang="zh-CN" dirty="0"/>
              <a:t> </a:t>
            </a:r>
            <a:r>
              <a:rPr lang="zh-CN" altLang="en-US" dirty="0"/>
              <a:t>等价于</a:t>
            </a:r>
            <a:r>
              <a:rPr lang="en-US" altLang="zh-CN" dirty="0"/>
              <a:t> 77 - 65 + 1 </a:t>
            </a:r>
            <a:r>
              <a:rPr lang="zh-CN" altLang="en-US" dirty="0"/>
              <a:t>。</a:t>
            </a:r>
            <a:r>
              <a:rPr lang="en-US" altLang="zh-CN" dirty="0"/>
              <a:t> 77 </a:t>
            </a:r>
            <a:r>
              <a:rPr lang="zh-CN" altLang="zh-CN" dirty="0"/>
              <a:t>和</a:t>
            </a:r>
            <a:r>
              <a:rPr lang="en-US" altLang="zh-CN" dirty="0"/>
              <a:t> 'M' </a:t>
            </a:r>
            <a:r>
              <a:rPr lang="zh-CN" altLang="zh-CN" dirty="0"/>
              <a:t>等价，</a:t>
            </a:r>
            <a:r>
              <a:rPr lang="en-US" altLang="zh-CN" dirty="0"/>
              <a:t>65 </a:t>
            </a:r>
            <a:r>
              <a:rPr lang="zh-CN" altLang="zh-CN" dirty="0"/>
              <a:t>和</a:t>
            </a:r>
            <a:r>
              <a:rPr lang="en-US" altLang="zh-CN" dirty="0"/>
              <a:t> 'A' </a:t>
            </a:r>
            <a:r>
              <a:rPr lang="zh-CN" altLang="zh-CN" dirty="0"/>
              <a:t>等价。</a:t>
            </a:r>
            <a:endParaRPr lang="en-US" altLang="zh-CN" dirty="0"/>
          </a:p>
          <a:p>
            <a:pPr marL="0"/>
            <a:endParaRPr lang="en-US" altLang="zh-CN" dirty="0"/>
          </a:p>
          <a:p>
            <a:pPr marL="0"/>
            <a:r>
              <a:rPr lang="en-US" altLang="zh-CN" dirty="0"/>
              <a:t>'</a:t>
            </a:r>
            <a:r>
              <a:rPr lang="en-US" altLang="zh-CN" dirty="0" err="1"/>
              <a:t>A'+18-1</a:t>
            </a:r>
            <a:r>
              <a:rPr lang="en-US" altLang="zh-CN" dirty="0"/>
              <a:t> </a:t>
            </a:r>
            <a:r>
              <a:rPr lang="zh-CN" altLang="en-US" dirty="0"/>
              <a:t>：</a:t>
            </a:r>
            <a:r>
              <a:rPr lang="zh-CN" altLang="zh-CN" dirty="0"/>
              <a:t>计算字母</a:t>
            </a:r>
            <a:r>
              <a:rPr lang="en-US" altLang="zh-CN" dirty="0"/>
              <a:t> 'A' </a:t>
            </a:r>
            <a:r>
              <a:rPr lang="zh-CN" altLang="zh-CN" dirty="0"/>
              <a:t>后面的第</a:t>
            </a:r>
            <a:r>
              <a:rPr lang="en-US" altLang="zh-CN" dirty="0"/>
              <a:t> 18-1 </a:t>
            </a:r>
            <a:r>
              <a:rPr lang="zh-CN" altLang="zh-CN" dirty="0"/>
              <a:t>个字母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/>
            <a:r>
              <a:rPr lang="en-US" altLang="zh-CN" dirty="0" err="1"/>
              <a:t>ans2</a:t>
            </a:r>
            <a:r>
              <a:rPr lang="en-US" altLang="zh-CN" dirty="0"/>
              <a:t> </a:t>
            </a:r>
            <a:r>
              <a:rPr lang="zh-CN" altLang="zh-CN" dirty="0"/>
              <a:t>是</a:t>
            </a:r>
            <a:r>
              <a:rPr lang="en-US" altLang="zh-CN" dirty="0"/>
              <a:t> 65+18-1 </a:t>
            </a:r>
            <a:r>
              <a:rPr lang="zh-CN" altLang="zh-CN" dirty="0"/>
              <a:t>也就是</a:t>
            </a:r>
            <a:r>
              <a:rPr lang="en-US" altLang="zh-CN" dirty="0"/>
              <a:t> 82</a:t>
            </a:r>
            <a:r>
              <a:rPr lang="zh-CN" altLang="zh-CN" dirty="0"/>
              <a:t>。</a:t>
            </a:r>
            <a:endParaRPr lang="en-US" altLang="zh-CN" dirty="0"/>
          </a:p>
          <a:p>
            <a:pPr marL="0"/>
            <a:r>
              <a:rPr lang="zh-CN" altLang="en-US" dirty="0"/>
              <a:t>注意单个 </a:t>
            </a:r>
            <a:r>
              <a:rPr lang="en-US" altLang="zh-CN" dirty="0"/>
              <a:t>char </a:t>
            </a:r>
            <a:r>
              <a:rPr lang="zh-CN" altLang="en-US" dirty="0"/>
              <a:t>字符外面用</a:t>
            </a:r>
            <a:r>
              <a:rPr lang="zh-CN" altLang="en-US" dirty="0">
                <a:solidFill>
                  <a:schemeClr val="accent2"/>
                </a:solidFill>
              </a:rPr>
              <a:t>单引号</a:t>
            </a:r>
            <a:r>
              <a:rPr lang="zh-CN" altLang="en-US" dirty="0"/>
              <a:t>包裹</a:t>
            </a:r>
            <a:endParaRPr lang="en-US" altLang="zh-CN" dirty="0"/>
          </a:p>
          <a:p>
            <a:pPr marL="0"/>
            <a:endParaRPr lang="en-US" altLang="zh-CN" dirty="0"/>
          </a:p>
        </p:txBody>
      </p:sp>
      <p:sp>
        <p:nvSpPr>
          <p:cNvPr id="12" name="文本框 11"/>
          <p:cNvSpPr txBox="1"/>
          <p:nvPr/>
        </p:nvSpPr>
        <p:spPr>
          <a:xfrm>
            <a:off x="773990" y="2127140"/>
            <a:ext cx="37965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fr-FR" altLang="zh-CN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ans1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fr-FR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'M'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- </a:t>
            </a:r>
            <a:r>
              <a:rPr lang="fr-FR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+ </a:t>
            </a:r>
            <a:r>
              <a:rPr lang="fr-FR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fr-FR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3990" y="3429000"/>
            <a:ext cx="37965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fr-FR" altLang="zh-CN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ans2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fr-FR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+ </a:t>
            </a:r>
            <a:r>
              <a:rPr lang="fr-FR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18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- </a:t>
            </a:r>
            <a:r>
              <a:rPr lang="fr-FR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fr-FR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fr-FR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英文字母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zh-CN" dirty="0"/>
              <a:t>使用</a:t>
            </a:r>
            <a:r>
              <a:rPr lang="en-US" altLang="zh-CN" dirty="0"/>
              <a:t> </a:t>
            </a:r>
            <a:r>
              <a:rPr lang="en-US" altLang="zh-CN" dirty="0" err="1"/>
              <a:t>cout</a:t>
            </a:r>
            <a:r>
              <a:rPr lang="en-US" altLang="zh-CN" dirty="0"/>
              <a:t> </a:t>
            </a:r>
            <a:r>
              <a:rPr lang="zh-CN" altLang="zh-CN" dirty="0"/>
              <a:t>输出</a:t>
            </a:r>
            <a:r>
              <a:rPr lang="en-US" altLang="zh-CN" dirty="0"/>
              <a:t> char </a:t>
            </a:r>
            <a:r>
              <a:rPr lang="zh-CN" altLang="zh-CN" dirty="0"/>
              <a:t>类型的变量，会输出这个变量存储的数字</a:t>
            </a:r>
            <a:r>
              <a:rPr lang="en-US" altLang="zh-CN" dirty="0"/>
              <a:t> </a:t>
            </a:r>
            <a:r>
              <a:rPr lang="zh-CN" altLang="zh-CN" dirty="0">
                <a:solidFill>
                  <a:schemeClr val="accent2"/>
                </a:solidFill>
              </a:rPr>
              <a:t>对应的字符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如何</a:t>
            </a:r>
            <a:r>
              <a:rPr lang="zh-CN" altLang="zh-CN" dirty="0"/>
              <a:t>输出</a:t>
            </a:r>
            <a:r>
              <a:rPr lang="en-US" altLang="zh-CN" dirty="0"/>
              <a:t> 82 </a:t>
            </a:r>
            <a:r>
              <a:rPr lang="zh-CN" altLang="zh-CN" dirty="0"/>
              <a:t>这个数字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altLang="zh-CN" dirty="0"/>
              <a:t>1. </a:t>
            </a:r>
            <a:r>
              <a:rPr lang="zh-CN" altLang="zh-CN" dirty="0"/>
              <a:t>把这个变量赋值给</a:t>
            </a:r>
            <a:r>
              <a:rPr lang="en-US" altLang="zh-CN" dirty="0"/>
              <a:t> int </a:t>
            </a:r>
            <a:r>
              <a:rPr lang="zh-CN" altLang="zh-CN" dirty="0"/>
              <a:t>类型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zh-CN" dirty="0"/>
              <a:t>使用</a:t>
            </a:r>
            <a:r>
              <a:rPr lang="zh-CN" altLang="en-US" dirty="0"/>
              <a:t>接下来</a:t>
            </a:r>
            <a:r>
              <a:rPr lang="zh-CN" altLang="zh-CN" dirty="0"/>
              <a:t>提到的类型强制转换方法</a:t>
            </a:r>
            <a:endParaRPr lang="zh-CN" altLang="zh-CN" dirty="0"/>
          </a:p>
        </p:txBody>
      </p:sp>
      <p:sp>
        <p:nvSpPr>
          <p:cNvPr id="12" name="文本框 11"/>
          <p:cNvSpPr txBox="1"/>
          <p:nvPr/>
        </p:nvSpPr>
        <p:spPr>
          <a:xfrm>
            <a:off x="628650" y="1816496"/>
            <a:ext cx="3796594" cy="313932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altLang="zh-CN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US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&lt;iostream&gt;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 {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ans1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char</a:t>
            </a:r>
            <a:r>
              <a:rPr lang="en-US" altLang="zh-CN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 </a:t>
            </a:r>
            <a:r>
              <a:rPr lang="en-US" altLang="zh-CN" b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ans2</a:t>
            </a:r>
            <a:r>
              <a:rPr lang="en-US" altLang="zh-CN" b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ans1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'M'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- </a:t>
            </a:r>
            <a:r>
              <a:rPr lang="en-US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+ </a:t>
            </a:r>
            <a:r>
              <a:rPr lang="en-US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ans2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= </a:t>
            </a:r>
            <a:r>
              <a:rPr lang="en-US" altLang="zh-CN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'A'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+ </a:t>
            </a:r>
            <a:r>
              <a:rPr lang="en-US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18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- </a:t>
            </a:r>
            <a:r>
              <a:rPr lang="en-US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ans1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ans2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&lt;&lt; </a:t>
            </a:r>
            <a:r>
              <a:rPr lang="en-US" altLang="zh-CN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altLang="zh-CN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altLang="zh-CN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altLang="zh-CN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zh-CN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0</TotalTime>
  <Words>3078</Words>
  <Application>WPS 演示</Application>
  <PresentationFormat>全屏显示(4:3)</PresentationFormat>
  <Paragraphs>629</Paragraphs>
  <Slides>16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7" baseType="lpstr">
      <vt:lpstr>Arial</vt:lpstr>
      <vt:lpstr>宋体</vt:lpstr>
      <vt:lpstr>Wingdings</vt:lpstr>
      <vt:lpstr>微软雅黑</vt:lpstr>
      <vt:lpstr>汉仪旗黑</vt:lpstr>
      <vt:lpstr>等线</vt:lpstr>
      <vt:lpstr>汉仪中等线KW</vt:lpstr>
      <vt:lpstr>Times New Roman</vt:lpstr>
      <vt:lpstr>Cambria Math</vt:lpstr>
      <vt:lpstr>汉仪书宋二KW</vt:lpstr>
      <vt:lpstr>Consolas</vt:lpstr>
      <vt:lpstr>苹方-简</vt:lpstr>
      <vt:lpstr>Source Code Pro</vt:lpstr>
      <vt:lpstr>Cambria Math</vt:lpstr>
      <vt:lpstr>Kingsoft Math</vt:lpstr>
      <vt:lpstr>宋体</vt:lpstr>
      <vt:lpstr>Arial Unicode MS</vt:lpstr>
      <vt:lpstr>等线 Light</vt:lpstr>
      <vt:lpstr>等线</vt:lpstr>
      <vt:lpstr>DejaVu Math TeX Gyre</vt:lpstr>
      <vt:lpstr>主题1</vt:lpstr>
      <vt:lpstr>[2] 顺序结构程序设计</vt:lpstr>
      <vt:lpstr>复习 15分钟</vt:lpstr>
      <vt:lpstr>数据类型</vt:lpstr>
      <vt:lpstr>常见的数据类型</vt:lpstr>
      <vt:lpstr>英文字母</vt:lpstr>
      <vt:lpstr>char</vt:lpstr>
      <vt:lpstr>ASCII码</vt:lpstr>
      <vt:lpstr>英文字母</vt:lpstr>
      <vt:lpstr>英文字母</vt:lpstr>
      <vt:lpstr>玩橡皮泥</vt:lpstr>
      <vt:lpstr>玩橡皮泥</vt:lpstr>
      <vt:lpstr>变量的输入与输出</vt:lpstr>
      <vt:lpstr>输入 cin/cout</vt:lpstr>
      <vt:lpstr>苹果采购</vt:lpstr>
      <vt:lpstr>苹果采购</vt:lpstr>
      <vt:lpstr>苹果采购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第2章 顺序结构程序设计</dc:title>
  <dc:creator>洛谷学术组</dc:creator>
  <cp:lastModifiedBy>Terrr</cp:lastModifiedBy>
  <cp:revision>30</cp:revision>
  <cp:lastPrinted>2024-03-31T14:09:03Z</cp:lastPrinted>
  <dcterms:created xsi:type="dcterms:W3CDTF">2024-03-31T14:09:03Z</dcterms:created>
  <dcterms:modified xsi:type="dcterms:W3CDTF">2024-03-31T14:09:03Z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EA4FA3B1E151AA7E5F95FF659EFAED36_42</vt:lpwstr>
  </property>
  <property fmtid="{D5CDD505-2E9C-101B-9397-08002B2CF9AE}" pid="3" name="KSOProductBuildVer">
    <vt:lpwstr>2052-6.5.1.8687</vt:lpwstr>
  </property>
</Properties>
</file>