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7"/>
  </p:handoutMasterIdLst>
  <p:sldIdLst>
    <p:sldId id="256" r:id="rId3"/>
    <p:sldId id="264" r:id="rId4"/>
    <p:sldId id="261" r:id="rId5"/>
    <p:sldId id="258" r:id="rId7"/>
    <p:sldId id="439" r:id="rId8"/>
    <p:sldId id="418" r:id="rId9"/>
    <p:sldId id="438" r:id="rId10"/>
    <p:sldId id="442" r:id="rId11"/>
    <p:sldId id="443" r:id="rId12"/>
    <p:sldId id="444" r:id="rId13"/>
    <p:sldId id="445" r:id="rId14"/>
    <p:sldId id="446" r:id="rId15"/>
    <p:sldId id="447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 cq" initials="wc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 autoAdjust="0"/>
    <p:restoredTop sz="83061" autoAdjust="0"/>
  </p:normalViewPr>
  <p:slideViewPr>
    <p:cSldViewPr snapToGrid="0">
      <p:cViewPr varScale="1">
        <p:scale>
          <a:sx n="82" d="100"/>
          <a:sy n="82" d="100"/>
        </p:scale>
        <p:origin x="68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576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2A1A5-87A5-4F69-8D07-6F9C8B3A8B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BB5C1-8FEC-416B-AF5D-220EF55332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322FF-F4B5-4D0D-BA69-CB34CA1EDCC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10A20-B26C-4643-BCC5-461A85C5BDF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#include &lt;iostream&gt;  </a:t>
            </a:r>
            <a:endParaRPr lang="en-US" altLang="zh-CN" dirty="0"/>
          </a:p>
          <a:p>
            <a:r>
              <a:rPr lang="en-US" altLang="zh-CN" dirty="0"/>
              <a:t>using namespace std;  </a:t>
            </a:r>
            <a:endParaRPr lang="en-US" altLang="zh-CN" dirty="0"/>
          </a:p>
          <a:p>
            <a:r>
              <a:rPr lang="en-US" altLang="zh-CN" dirty="0"/>
              <a:t>int main() {  </a:t>
            </a:r>
            <a:endParaRPr lang="en-US" altLang="zh-CN" dirty="0"/>
          </a:p>
          <a:p>
            <a:r>
              <a:rPr lang="en-US" altLang="zh-CN" dirty="0"/>
              <a:t>    int L, </a:t>
            </a:r>
            <a:r>
              <a:rPr lang="en-US" altLang="zh-CN" dirty="0" err="1"/>
              <a:t>i</a:t>
            </a:r>
            <a:r>
              <a:rPr lang="en-US" altLang="zh-CN" dirty="0"/>
              <a:t>; </a:t>
            </a:r>
            <a:r>
              <a:rPr lang="en-US" altLang="zh-CN" dirty="0" err="1"/>
              <a:t>cin</a:t>
            </a:r>
            <a:r>
              <a:rPr lang="en-US" altLang="zh-CN" dirty="0"/>
              <a:t> &gt;&gt; L;  </a:t>
            </a:r>
            <a:endParaRPr lang="en-US" altLang="zh-CN" dirty="0"/>
          </a:p>
          <a:p>
            <a:r>
              <a:rPr lang="en-US" altLang="zh-CN" dirty="0"/>
              <a:t>    for (</a:t>
            </a:r>
            <a:r>
              <a:rPr lang="en-US" altLang="zh-CN" dirty="0" err="1"/>
              <a:t>i</a:t>
            </a:r>
            <a:r>
              <a:rPr lang="en-US" altLang="zh-CN" dirty="0"/>
              <a:t> = 1; </a:t>
            </a:r>
            <a:r>
              <a:rPr lang="en-US" altLang="zh-CN" dirty="0" err="1"/>
              <a:t>i</a:t>
            </a:r>
            <a:r>
              <a:rPr lang="en-US" altLang="zh-CN" dirty="0"/>
              <a:t> &lt;= L; </a:t>
            </a:r>
            <a:r>
              <a:rPr lang="en-US" altLang="zh-CN" dirty="0" err="1"/>
              <a:t>i</a:t>
            </a:r>
            <a:r>
              <a:rPr lang="en-US" altLang="zh-CN" dirty="0"/>
              <a:t>++) {  </a:t>
            </a:r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cout</a:t>
            </a:r>
            <a:r>
              <a:rPr lang="en-US" altLang="zh-CN" dirty="0"/>
              <a:t> &lt;&lt; "Today, I ate " &lt;&lt; </a:t>
            </a:r>
            <a:r>
              <a:rPr lang="en-US" altLang="zh-CN" dirty="0" err="1"/>
              <a:t>i</a:t>
            </a:r>
            <a:r>
              <a:rPr lang="en-US" altLang="zh-CN" dirty="0"/>
              <a:t> &lt;&lt; " apple";  </a:t>
            </a:r>
            <a:endParaRPr lang="en-US" altLang="zh-CN" dirty="0"/>
          </a:p>
          <a:p>
            <a:r>
              <a:rPr lang="en-US" altLang="zh-CN" dirty="0"/>
              <a:t>        if (</a:t>
            </a:r>
            <a:r>
              <a:rPr lang="en-US" altLang="zh-CN" dirty="0" err="1"/>
              <a:t>i</a:t>
            </a:r>
            <a:r>
              <a:rPr lang="en-US" altLang="zh-CN" dirty="0"/>
              <a:t> != 1) </a:t>
            </a:r>
            <a:r>
              <a:rPr lang="en-US" altLang="zh-CN" dirty="0" err="1"/>
              <a:t>cout</a:t>
            </a:r>
            <a:r>
              <a:rPr lang="en-US" altLang="zh-CN" dirty="0"/>
              <a:t> &lt;&lt; "s";  </a:t>
            </a:r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cout</a:t>
            </a:r>
            <a:r>
              <a:rPr lang="en-US" altLang="zh-CN" dirty="0"/>
              <a:t> &lt;&lt; "." &lt;&lt; </a:t>
            </a:r>
            <a:r>
              <a:rPr lang="en-US" altLang="zh-CN" dirty="0" err="1"/>
              <a:t>endl</a:t>
            </a:r>
            <a:r>
              <a:rPr lang="en-US" altLang="zh-CN" dirty="0"/>
              <a:t>;  </a:t>
            </a:r>
            <a:endParaRPr lang="en-US" altLang="zh-CN" dirty="0"/>
          </a:p>
          <a:p>
            <a:r>
              <a:rPr lang="en-US" altLang="zh-CN" dirty="0"/>
              <a:t>    }  </a:t>
            </a:r>
            <a:endParaRPr lang="en-US" altLang="zh-CN" dirty="0"/>
          </a:p>
          <a:p>
            <a:r>
              <a:rPr lang="en-US" altLang="zh-CN" dirty="0"/>
              <a:t>    return 0;  </a:t>
            </a:r>
            <a:endParaRPr lang="en-US" altLang="zh-CN" dirty="0"/>
          </a:p>
          <a:p>
            <a:r>
              <a:rPr lang="en-US" altLang="zh-CN" dirty="0"/>
              <a:t>}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&lt;iostream&gt;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namespace std;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 main() {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int n,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tmp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minnum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100000000;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&gt;&gt; n;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for (int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0;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n;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++) {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&gt;&gt;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tmp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if (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tmp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minnum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minnum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tmp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}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cout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minnum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endl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return 0;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&lt;iostream&gt;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namespace std;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 main() {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int a, days = 1;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&gt;&gt; a;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while (a &gt; 1)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days++, a /= 2;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cout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days;</a:t>
            </a:r>
            <a:b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  <a:endParaRPr lang="zh-CN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&lt;iostream&gt;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cstdlib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ctime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namespace std;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 main() {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int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guess;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srand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(time(0));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rand() % 100 + 1;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cout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</a:t>
            </a:r>
            <a:r>
              <a:rPr lang="en-US" altLang="zh-CN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endl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return 0;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  <a:endParaRPr lang="zh-CN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441425" y="620480"/>
            <a:ext cx="1800000" cy="1800000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椭圆 7"/>
          <p:cNvSpPr/>
          <p:nvPr/>
        </p:nvSpPr>
        <p:spPr>
          <a:xfrm>
            <a:off x="2546251" y="2474836"/>
            <a:ext cx="900000" cy="90000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椭圆 8"/>
          <p:cNvSpPr/>
          <p:nvPr/>
        </p:nvSpPr>
        <p:spPr>
          <a:xfrm>
            <a:off x="3844371" y="2327989"/>
            <a:ext cx="288000" cy="288000"/>
          </a:xfrm>
          <a:prstGeom prst="ellipse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不完整圆 13"/>
          <p:cNvSpPr/>
          <p:nvPr/>
        </p:nvSpPr>
        <p:spPr>
          <a:xfrm rot="16200000">
            <a:off x="5094000" y="-4050000"/>
            <a:ext cx="8100000" cy="8100000"/>
          </a:xfrm>
          <a:prstGeom prst="pie">
            <a:avLst>
              <a:gd name="adj1" fmla="val 10805950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4442" y="4379916"/>
            <a:ext cx="5667292" cy="165576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60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12" name="直接连接符 11"/>
          <p:cNvCxnSpPr/>
          <p:nvPr/>
        </p:nvCxnSpPr>
        <p:spPr>
          <a:xfrm>
            <a:off x="6018087" y="4379916"/>
            <a:ext cx="0" cy="16557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2DA07C-2802-498B-8AE7-DB418465B79C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FEBD238-0177-444E-A26C-C61A28D3291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E01F2D6-70D3-418A-9741-D62E4B4E25E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8C9-7524-40BB-9FA1-28F2468E7F5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C611-133E-46AB-882C-AE067CAAD6ED}" type="slidenum">
              <a:rPr lang="zh-CN" altLang="en-US" smtClean="0"/>
            </a:fld>
            <a:endParaRPr lang="zh-CN" alt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21733" y="365127"/>
            <a:ext cx="8492067" cy="99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2" name="内容占位符 11"/>
          <p:cNvSpPr>
            <a:spLocks noGrp="1"/>
          </p:cNvSpPr>
          <p:nvPr>
            <p:ph sz="quarter" idx="13"/>
          </p:nvPr>
        </p:nvSpPr>
        <p:spPr>
          <a:xfrm>
            <a:off x="322263" y="1701800"/>
            <a:ext cx="8491537" cy="44111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不完整圆 9"/>
          <p:cNvSpPr/>
          <p:nvPr/>
        </p:nvSpPr>
        <p:spPr>
          <a:xfrm rot="16200000">
            <a:off x="4419000" y="-4720015"/>
            <a:ext cx="9450000" cy="94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D8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11" name="不完整圆 10"/>
          <p:cNvSpPr/>
          <p:nvPr/>
        </p:nvSpPr>
        <p:spPr>
          <a:xfrm rot="5400000">
            <a:off x="-2025000" y="4832651"/>
            <a:ext cx="4050000" cy="40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5820" y="470108"/>
            <a:ext cx="7889530" cy="734224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3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25819" y="1717292"/>
            <a:ext cx="7889531" cy="4472312"/>
          </a:xfrm>
          <a:prstGeom prst="rect">
            <a:avLst/>
          </a:prstGeom>
        </p:spPr>
        <p:txBody>
          <a:bodyPr/>
          <a:lstStyle>
            <a:lvl1pPr indent="0">
              <a:lnSpc>
                <a:spcPct val="100000"/>
              </a:lnSpc>
              <a:spcBef>
                <a:spcPts val="1200"/>
              </a:spcBef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spcBef>
                <a:spcPts val="1200"/>
              </a:spcBef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spcBef>
                <a:spcPts val="1200"/>
              </a:spcBef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spcBef>
                <a:spcPts val="1200"/>
              </a:spcBef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spcBef>
                <a:spcPts val="1200"/>
              </a:spcBef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A2B7287-99E8-429B-9A42-47D7A5C7767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670737" y="1427528"/>
            <a:ext cx="77651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 rot="10800000">
            <a:off x="5229922" y="0"/>
            <a:ext cx="3914079" cy="6858000"/>
            <a:chOff x="-1" y="0"/>
            <a:chExt cx="4191001" cy="6858000"/>
          </a:xfrm>
          <a:solidFill>
            <a:srgbClr val="D8EACC"/>
          </a:solidFill>
        </p:grpSpPr>
        <p:sp>
          <p:nvSpPr>
            <p:cNvPr id="19" name="直角三角形 18"/>
            <p:cNvSpPr/>
            <p:nvPr/>
          </p:nvSpPr>
          <p:spPr>
            <a:xfrm>
              <a:off x="601133" y="0"/>
              <a:ext cx="3589867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0" name="矩形 19"/>
            <p:cNvSpPr/>
            <p:nvPr/>
          </p:nvSpPr>
          <p:spPr>
            <a:xfrm>
              <a:off x="-1" y="0"/>
              <a:ext cx="601133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0" y="0"/>
            <a:ext cx="3451302" cy="6858000"/>
            <a:chOff x="-1" y="0"/>
            <a:chExt cx="4191001" cy="6858000"/>
          </a:xfrm>
          <a:solidFill>
            <a:srgbClr val="CADFF2"/>
          </a:solidFill>
        </p:grpSpPr>
        <p:sp>
          <p:nvSpPr>
            <p:cNvPr id="14" name="直角三角形 13"/>
            <p:cNvSpPr/>
            <p:nvPr/>
          </p:nvSpPr>
          <p:spPr>
            <a:xfrm>
              <a:off x="601133" y="0"/>
              <a:ext cx="3589867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6" name="矩形 15"/>
            <p:cNvSpPr/>
            <p:nvPr/>
          </p:nvSpPr>
          <p:spPr>
            <a:xfrm>
              <a:off x="-1" y="0"/>
              <a:ext cx="601133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E39782-C552-4FF5-BFBD-9944CC0358CF}" type="datetime1">
              <a:rPr lang="zh-CN" altLang="en-US" smtClean="0"/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3" hasCustomPrompt="1"/>
          </p:nvPr>
        </p:nvSpPr>
        <p:spPr>
          <a:xfrm>
            <a:off x="561974" y="814732"/>
            <a:ext cx="8020050" cy="5299349"/>
          </a:xfrm>
          <a:prstGeom prst="rect">
            <a:avLst/>
          </a:prstGeom>
        </p:spPr>
        <p:txBody>
          <a:bodyPr>
            <a:normAutofit/>
          </a:bodyPr>
          <a:lstStyle>
            <a:lvl1pPr indent="0">
              <a:lnSpc>
                <a:spcPct val="100000"/>
              </a:lnSpc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buNone/>
              <a:defRPr sz="2100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buNone/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buNone/>
              <a:defRPr sz="1500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buNone/>
              <a:defRPr sz="1500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3144644" y="-2"/>
            <a:ext cx="4901958" cy="6858000"/>
            <a:chOff x="7030650" y="0"/>
            <a:chExt cx="5217467" cy="6858000"/>
          </a:xfrm>
          <a:solidFill>
            <a:srgbClr val="CADFF2"/>
          </a:solidFill>
        </p:grpSpPr>
        <p:sp>
          <p:nvSpPr>
            <p:cNvPr id="16" name="直角三角形 15"/>
            <p:cNvSpPr/>
            <p:nvPr/>
          </p:nvSpPr>
          <p:spPr>
            <a:xfrm rot="10800000">
              <a:off x="7030650" y="0"/>
              <a:ext cx="3700363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矩形 16"/>
            <p:cNvSpPr/>
            <p:nvPr/>
          </p:nvSpPr>
          <p:spPr>
            <a:xfrm rot="10800000">
              <a:off x="10731013" y="0"/>
              <a:ext cx="1517104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242042" y="-4"/>
            <a:ext cx="4901958" cy="6858000"/>
            <a:chOff x="7030650" y="0"/>
            <a:chExt cx="5217467" cy="6858000"/>
          </a:xfrm>
        </p:grpSpPr>
        <p:sp>
          <p:nvSpPr>
            <p:cNvPr id="9" name="直角三角形 8"/>
            <p:cNvSpPr/>
            <p:nvPr/>
          </p:nvSpPr>
          <p:spPr>
            <a:xfrm rot="10800000">
              <a:off x="7030650" y="0"/>
              <a:ext cx="3700363" cy="6858000"/>
            </a:xfrm>
            <a:prstGeom prst="rtTriangle">
              <a:avLst/>
            </a:prstGeom>
            <a:solidFill>
              <a:srgbClr val="D8EA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矩形 9"/>
            <p:cNvSpPr/>
            <p:nvPr/>
          </p:nvSpPr>
          <p:spPr>
            <a:xfrm rot="10800000">
              <a:off x="10731013" y="0"/>
              <a:ext cx="1517104" cy="6858000"/>
            </a:xfrm>
            <a:prstGeom prst="rect">
              <a:avLst/>
            </a:prstGeom>
            <a:solidFill>
              <a:srgbClr val="D8EA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7027" y="2774046"/>
            <a:ext cx="5418023" cy="14298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5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97028" y="4471196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DD015F7-7153-4D56-82F0-1E1AE8A3B8D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不完整圆 7"/>
          <p:cNvSpPr/>
          <p:nvPr userDrawn="1"/>
        </p:nvSpPr>
        <p:spPr>
          <a:xfrm rot="16200000">
            <a:off x="4419000" y="-4720015"/>
            <a:ext cx="9450000" cy="94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D8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9" name="不完整圆 8"/>
          <p:cNvSpPr/>
          <p:nvPr userDrawn="1"/>
        </p:nvSpPr>
        <p:spPr>
          <a:xfrm rot="5400000">
            <a:off x="-2025000" y="4832651"/>
            <a:ext cx="4050000" cy="40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91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lang="zh-CN" altLang="en-US" sz="3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734017"/>
            <a:ext cx="3886200" cy="4442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734017"/>
            <a:ext cx="3886200" cy="4442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spcBef>
                <a:spcPts val="800"/>
              </a:spcBef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61F1A22-CF6C-456C-85A3-854549011787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cxnSp>
        <p:nvCxnSpPr>
          <p:cNvPr id="13" name="直接连接符 12"/>
          <p:cNvCxnSpPr/>
          <p:nvPr userDrawn="1"/>
        </p:nvCxnSpPr>
        <p:spPr>
          <a:xfrm flipH="1">
            <a:off x="670737" y="1427528"/>
            <a:ext cx="77651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FD8775-DC8F-469D-BE22-9B09BE13E09B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F8B03F-910B-4854-AA0D-4274CA7BF561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55E5F5-2EE3-4EAF-8CC1-2FD2897E9819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3EB126-A9E4-4A80-9FAC-2817C922E78B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B489-A8E5-4FCC-9B1C-B80658AF548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-171450" algn="l" defTabSz="685800" rtl="0" eaLnBrk="1" latinLnBrk="0" hangingPunct="1">
        <a:lnSpc>
          <a:spcPct val="90000"/>
        </a:lnSpc>
        <a:spcBef>
          <a:spcPts val="125"/>
        </a:spcBef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171450" algn="l" defTabSz="685800" rtl="0" eaLnBrk="1" latinLnBrk="0" hangingPunct="1">
        <a:lnSpc>
          <a:spcPct val="90000"/>
        </a:lnSpc>
        <a:spcBef>
          <a:spcPts val="125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171450" algn="l" defTabSz="685800" rtl="0" eaLnBrk="1" latinLnBrk="0" hangingPunct="1">
        <a:lnSpc>
          <a:spcPct val="90000"/>
        </a:lnSpc>
        <a:spcBef>
          <a:spcPts val="125"/>
        </a:spcBef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71450" algn="l" defTabSz="685800" rtl="0" eaLnBrk="1" latinLnBrk="0" hangingPunct="1">
        <a:lnSpc>
          <a:spcPct val="90000"/>
        </a:lnSpc>
        <a:spcBef>
          <a:spcPts val="12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-171450" algn="l" defTabSz="685800" rtl="0" eaLnBrk="1" latinLnBrk="0" hangingPunct="1">
        <a:lnSpc>
          <a:spcPct val="90000"/>
        </a:lnSpc>
        <a:spcBef>
          <a:spcPts val="12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C-4.2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一尺之棰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for </a:t>
            </a:r>
            <a:r>
              <a:rPr lang="zh-CN" altLang="zh-CN" dirty="0"/>
              <a:t>循环非常适合</a:t>
            </a:r>
            <a:r>
              <a:rPr lang="zh-CN" altLang="zh-CN" dirty="0">
                <a:solidFill>
                  <a:srgbClr val="2F5597"/>
                </a:solidFill>
              </a:rPr>
              <a:t>进行</a:t>
            </a:r>
            <a:r>
              <a:rPr lang="zh-CN" altLang="zh-CN" dirty="0">
                <a:solidFill>
                  <a:srgbClr val="ED7D31"/>
                </a:solidFill>
              </a:rPr>
              <a:t>明确知道重复次数的</a:t>
            </a:r>
            <a:r>
              <a:rPr lang="zh-CN" altLang="zh-CN" dirty="0">
                <a:solidFill>
                  <a:srgbClr val="2F5597"/>
                </a:solidFill>
              </a:rPr>
              <a:t>循环</a:t>
            </a:r>
            <a:r>
              <a:rPr lang="zh-CN" altLang="en-US" dirty="0">
                <a:solidFill>
                  <a:srgbClr val="2F5597"/>
                </a:solidFill>
              </a:rPr>
              <a:t>。</a:t>
            </a:r>
            <a:endParaRPr lang="en-US" altLang="zh-CN" dirty="0">
              <a:solidFill>
                <a:srgbClr val="2F5597"/>
              </a:solidFill>
            </a:endParaRPr>
          </a:p>
          <a:p>
            <a:r>
              <a:rPr lang="zh-CN" altLang="zh-CN" dirty="0"/>
              <a:t>本例不能很明确知道</a:t>
            </a:r>
            <a:r>
              <a:rPr lang="zh-CN" altLang="en-US" dirty="0"/>
              <a:t>循环次数</a:t>
            </a:r>
            <a:r>
              <a:rPr lang="zh-CN" altLang="zh-CN" dirty="0"/>
              <a:t>，</a:t>
            </a:r>
            <a:r>
              <a:rPr lang="zh-CN" altLang="en-US" dirty="0"/>
              <a:t>故</a:t>
            </a:r>
            <a:r>
              <a:rPr lang="zh-CN" altLang="zh-CN" dirty="0"/>
              <a:t>也可使用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ED7D31"/>
                </a:solidFill>
              </a:rPr>
              <a:t>while </a:t>
            </a:r>
            <a:r>
              <a:rPr lang="zh-CN" altLang="zh-CN" dirty="0">
                <a:solidFill>
                  <a:srgbClr val="ED7D31"/>
                </a:solidFill>
              </a:rPr>
              <a:t>循环</a:t>
            </a:r>
            <a:r>
              <a:rPr lang="en-US" altLang="zh-CN" dirty="0">
                <a:solidFill>
                  <a:srgbClr val="ED7D31"/>
                </a:solidFill>
              </a:rPr>
              <a:t> </a:t>
            </a:r>
            <a:r>
              <a:rPr lang="zh-CN" altLang="zh-CN" dirty="0"/>
              <a:t>解决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这里使用了逗号表达式，同时增加天数并且减少长度。</a:t>
            </a:r>
            <a:endParaRPr lang="en-US" altLang="zh-CN" dirty="0"/>
          </a:p>
          <a:p>
            <a:r>
              <a:rPr lang="zh-CN" altLang="en-US" dirty="0"/>
              <a:t>当</a:t>
            </a:r>
            <a:r>
              <a:rPr lang="en-US" altLang="zh-CN" dirty="0"/>
              <a:t> a&gt;1 </a:t>
            </a:r>
            <a:r>
              <a:rPr lang="zh-CN" altLang="en-US" dirty="0"/>
              <a:t>时，继续；否则跳出循环。</a:t>
            </a:r>
            <a:r>
              <a:rPr lang="zh-CN" altLang="en-US" dirty="0">
                <a:solidFill>
                  <a:srgbClr val="2F5597"/>
                </a:solidFill>
              </a:rPr>
              <a:t>当 </a:t>
            </a:r>
            <a:r>
              <a:rPr lang="en-US" altLang="zh-CN" dirty="0"/>
              <a:t>a=</a:t>
            </a:r>
            <a:r>
              <a:rPr lang="en-US" altLang="zh-CN" dirty="0" err="1"/>
              <a:t>22，循环流程如下表所示</a:t>
            </a:r>
            <a:r>
              <a:rPr lang="en-US" altLang="zh-CN" dirty="0"/>
              <a:t>：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30738" y="3725910"/>
            <a:ext cx="290371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days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days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++,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/=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days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967246" y="3725910"/>
          <a:ext cx="4653023" cy="2468880"/>
        </p:xfrm>
        <a:graphic>
          <a:graphicData uri="http://schemas.openxmlformats.org/drawingml/2006/table">
            <a:tbl>
              <a:tblPr firstRow="1" bandCol="1">
                <a:tableStyleId>{B301B821-A1FF-4177-AEE7-76D212191A09}</a:tableStyleId>
              </a:tblPr>
              <a:tblGrid>
                <a:gridCol w="727448"/>
                <a:gridCol w="777261"/>
                <a:gridCol w="1006997"/>
                <a:gridCol w="1047509"/>
                <a:gridCol w="1093808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a的值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a&gt;1是否成立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循环体执行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days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a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22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执行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days++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变为2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a/=2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变为11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11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执行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days++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变为3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a/=2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变为5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5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执行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days++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变为4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a/=2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变为2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2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执行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days++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变为5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a/=2</a:t>
                      </a:r>
                      <a:br>
                        <a:rPr lang="en-US" dirty="0"/>
                      </a:br>
                      <a:r>
                        <a:rPr lang="en-US" dirty="0"/>
                        <a:t>（</a:t>
                      </a:r>
                      <a:r>
                        <a:rPr lang="en-US" dirty="0" err="1"/>
                        <a:t>变为1</a:t>
                      </a:r>
                      <a:r>
                        <a:rPr lang="en-US" dirty="0"/>
                        <a:t>）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1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不成立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 err="1"/>
                        <a:t>跳出循环</a:t>
                      </a:r>
                      <a:br>
                        <a:rPr lang="en-US" dirty="0"/>
                      </a:br>
                      <a:r>
                        <a:rPr lang="en-US" dirty="0" err="1"/>
                        <a:t>不执行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/>
                        <a:t> </a:t>
                      </a:r>
                      <a:endParaRPr lang="zh-CN" alt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dirty="0"/>
                        <a:t> </a:t>
                      </a:r>
                      <a:endParaRPr lang="zh-CN" altLang="en-US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do-while </a:t>
            </a:r>
            <a:r>
              <a:rPr lang="zh-CN" altLang="en-US" dirty="0"/>
              <a:t>语句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en-US" altLang="zh-CN" dirty="0">
                <a:solidFill>
                  <a:schemeClr val="accent2"/>
                </a:solidFill>
              </a:rPr>
              <a:t>do while </a:t>
            </a:r>
            <a:r>
              <a:rPr lang="zh-CN" altLang="en-US" dirty="0"/>
              <a:t>循环，和前面介绍过的 </a:t>
            </a:r>
            <a:r>
              <a:rPr lang="en-US" altLang="zh-CN" dirty="0"/>
              <a:t>while </a:t>
            </a:r>
            <a:r>
              <a:rPr lang="zh-CN" altLang="en-US" dirty="0"/>
              <a:t>循环不同。</a:t>
            </a:r>
            <a:endParaRPr lang="en-US" altLang="zh-CN" dirty="0"/>
          </a:p>
          <a:p>
            <a:pPr latinLnBrk="1"/>
            <a:r>
              <a:rPr lang="zh-CN" altLang="en-US" dirty="0"/>
              <a:t>无论怎么样 </a:t>
            </a:r>
            <a:r>
              <a:rPr lang="en-US" altLang="zh-CN" dirty="0"/>
              <a:t>do-while </a:t>
            </a:r>
            <a:r>
              <a:rPr lang="zh-CN" altLang="en-US" dirty="0"/>
              <a:t>循环都会</a:t>
            </a:r>
            <a:r>
              <a:rPr lang="zh-CN" altLang="en-US" dirty="0">
                <a:solidFill>
                  <a:schemeClr val="accent2"/>
                </a:solidFill>
              </a:rPr>
              <a:t>直接执行循环体</a:t>
            </a:r>
            <a:r>
              <a:rPr lang="zh-CN" altLang="en-US" dirty="0"/>
              <a:t>一次，等循环体运行结束后</a:t>
            </a:r>
            <a:r>
              <a:rPr lang="zh-CN" altLang="en-US" dirty="0">
                <a:solidFill>
                  <a:schemeClr val="accent2"/>
                </a:solidFill>
              </a:rPr>
              <a:t>再验证</a:t>
            </a:r>
            <a:r>
              <a:rPr lang="zh-CN" altLang="en-US" dirty="0"/>
              <a:t>循环成立条件。</a:t>
            </a:r>
            <a:endParaRPr lang="en-US" altLang="zh-CN" dirty="0"/>
          </a:p>
          <a:p>
            <a:pPr latinLnBrk="1"/>
            <a:r>
              <a:rPr lang="en-US" altLang="zh-CN" dirty="0"/>
              <a:t>do while </a:t>
            </a:r>
            <a:r>
              <a:rPr lang="zh-CN" altLang="en-US" dirty="0"/>
              <a:t>的一般形式如下：</a:t>
            </a:r>
            <a:endParaRPr lang="en-US" altLang="zh-CN" dirty="0"/>
          </a:p>
          <a:p>
            <a:pPr latinLnBrk="1"/>
            <a:endParaRPr lang="en-US" altLang="zh-CN" dirty="0"/>
          </a:p>
          <a:p>
            <a:pPr latinLnBrk="1"/>
            <a:endParaRPr lang="en-US" altLang="zh-CN" dirty="0"/>
          </a:p>
          <a:p>
            <a:pPr latinLnBrk="1"/>
            <a:endParaRPr lang="en-US" altLang="zh-CN" dirty="0"/>
          </a:p>
          <a:p>
            <a:pPr latinLnBrk="1"/>
            <a:r>
              <a:rPr lang="zh-CN" altLang="en-US" dirty="0"/>
              <a:t>如果成立就会重新开始循环，否则就退出循环。</a:t>
            </a:r>
            <a:endParaRPr lang="en-US" altLang="zh-CN" dirty="0"/>
          </a:p>
          <a:p>
            <a:pPr latinLnBrk="1"/>
            <a:r>
              <a:rPr lang="en-US" altLang="zh-CN" dirty="0"/>
              <a:t>do while </a:t>
            </a:r>
            <a:r>
              <a:rPr lang="zh-CN" altLang="en-US" dirty="0"/>
              <a:t>循环可以在转化为 </a:t>
            </a:r>
            <a:r>
              <a:rPr lang="en-US" altLang="zh-CN" dirty="0"/>
              <a:t>while </a:t>
            </a:r>
            <a:r>
              <a:rPr lang="zh-CN" altLang="en-US" dirty="0"/>
              <a:t>循环</a:t>
            </a:r>
            <a:endParaRPr lang="zh-CN" altLang="en-US" dirty="0"/>
          </a:p>
          <a:p>
            <a:pPr latinLnBrk="1"/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601929" y="3527586"/>
            <a:ext cx="393730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do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循环体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循环成立条件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随机数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zh-CN" altLang="en-US" dirty="0"/>
              <a:t>如何让计算机产生一个</a:t>
            </a:r>
            <a:r>
              <a:rPr lang="zh-CN" altLang="en-US" dirty="0">
                <a:solidFill>
                  <a:srgbClr val="ED7D31"/>
                </a:solidFill>
              </a:rPr>
              <a:t>随机数</a:t>
            </a:r>
            <a:r>
              <a:rPr lang="zh-CN" altLang="en-US" dirty="0"/>
              <a:t>呢？</a:t>
            </a:r>
            <a:endParaRPr lang="en-US" altLang="zh-CN" dirty="0"/>
          </a:p>
          <a:p>
            <a:pPr latinLnBrk="1"/>
            <a:r>
              <a:rPr lang="zh-CN" altLang="en-US" dirty="0"/>
              <a:t>可以使用 </a:t>
            </a:r>
            <a:r>
              <a:rPr lang="en-US" altLang="zh-CN" dirty="0"/>
              <a:t>rand() </a:t>
            </a:r>
            <a:r>
              <a:rPr lang="zh-CN" altLang="en-US" dirty="0"/>
              <a:t>函数来产生一个 </a:t>
            </a:r>
            <a:r>
              <a:rPr lang="en-US" altLang="zh-CN" dirty="0"/>
              <a:t>0 </a:t>
            </a:r>
            <a:r>
              <a:rPr lang="zh-CN" altLang="en-US" dirty="0"/>
              <a:t>到 </a:t>
            </a:r>
            <a:r>
              <a:rPr lang="en-US" altLang="zh-CN" dirty="0"/>
              <a:t>RAND_MAX </a:t>
            </a:r>
            <a:r>
              <a:rPr lang="zh-CN" altLang="en-US" dirty="0"/>
              <a:t>的数字，其中 </a:t>
            </a:r>
            <a:r>
              <a:rPr lang="en-US" altLang="zh-CN" dirty="0"/>
              <a:t>RAND_MAX </a:t>
            </a:r>
            <a:r>
              <a:rPr lang="zh-CN" altLang="en-US" dirty="0"/>
              <a:t>是一个常量，其值与编译器和系统有关 ，而且别忘了加上</a:t>
            </a:r>
            <a:r>
              <a:rPr lang="zh-CN" altLang="en-US" dirty="0">
                <a:solidFill>
                  <a:srgbClr val="ED7D31"/>
                </a:solidFill>
              </a:rPr>
              <a:t>头文件</a:t>
            </a:r>
            <a:r>
              <a:rPr lang="en-US" altLang="zh-CN" dirty="0" err="1">
                <a:solidFill>
                  <a:srgbClr val="ED7D31"/>
                </a:solidFill>
              </a:rPr>
              <a:t>cstdlib</a:t>
            </a:r>
            <a:r>
              <a:rPr lang="zh-CN" altLang="en-US" dirty="0"/>
              <a:t>。</a:t>
            </a:r>
            <a:endParaRPr lang="en-US" altLang="zh-CN" dirty="0"/>
          </a:p>
          <a:p>
            <a:pPr latinLnBrk="1"/>
            <a:r>
              <a:rPr lang="zh-CN" altLang="zh-CN" dirty="0"/>
              <a:t>一般来说</a:t>
            </a:r>
            <a:r>
              <a:rPr lang="en-US" altLang="zh-CN" dirty="0"/>
              <a:t>Windows</a:t>
            </a:r>
            <a:r>
              <a:rPr lang="zh-CN" altLang="zh-CN" dirty="0"/>
              <a:t>下其值为</a:t>
            </a:r>
            <a:r>
              <a:rPr lang="en-US" altLang="zh-CN" dirty="0"/>
              <a:t>32767</a:t>
            </a:r>
            <a:r>
              <a:rPr lang="zh-CN" altLang="zh-CN" dirty="0"/>
              <a:t>，而</a:t>
            </a:r>
            <a:r>
              <a:rPr lang="en-US" altLang="zh-CN" dirty="0"/>
              <a:t>Linux</a:t>
            </a:r>
            <a:r>
              <a:rPr lang="zh-CN" altLang="zh-CN" dirty="0"/>
              <a:t>下其值是</a:t>
            </a:r>
            <a:r>
              <a:rPr lang="en-US" altLang="zh-CN" dirty="0"/>
              <a:t>int</a:t>
            </a:r>
            <a:r>
              <a:rPr lang="zh-CN" altLang="zh-CN" dirty="0"/>
              <a:t>的最大值。</a:t>
            </a:r>
            <a:endParaRPr lang="en-US" altLang="zh-CN" dirty="0"/>
          </a:p>
          <a:p>
            <a:pPr latinLnBrk="1"/>
            <a:r>
              <a:rPr lang="zh-CN" altLang="en-US" dirty="0"/>
              <a:t>可以用 </a:t>
            </a:r>
            <a:r>
              <a:rPr lang="en-US" altLang="zh-CN" dirty="0">
                <a:solidFill>
                  <a:srgbClr val="ED7D31"/>
                </a:solidFill>
              </a:rPr>
              <a:t>rand()%a </a:t>
            </a:r>
            <a:r>
              <a:rPr lang="zh-CN" altLang="en-US" dirty="0"/>
              <a:t>来产生一个 </a:t>
            </a:r>
            <a:r>
              <a:rPr lang="en-US" altLang="zh-CN" dirty="0"/>
              <a:t>0 </a:t>
            </a:r>
            <a:r>
              <a:rPr lang="zh-CN" altLang="en-US" dirty="0"/>
              <a:t>到 </a:t>
            </a:r>
            <a:r>
              <a:rPr lang="en-US" altLang="zh-CN" dirty="0"/>
              <a:t>a-1 </a:t>
            </a:r>
            <a:r>
              <a:rPr lang="zh-CN" altLang="en-US" dirty="0"/>
              <a:t>的随机数。如果想产生一个 </a:t>
            </a:r>
            <a:r>
              <a:rPr lang="en-US" altLang="zh-CN" dirty="0"/>
              <a:t>a </a:t>
            </a:r>
            <a:r>
              <a:rPr lang="zh-CN" altLang="en-US" dirty="0"/>
              <a:t>到 </a:t>
            </a:r>
            <a:r>
              <a:rPr lang="en-US" altLang="zh-CN" dirty="0"/>
              <a:t>b </a:t>
            </a:r>
            <a:r>
              <a:rPr lang="zh-CN" altLang="en-US" dirty="0"/>
              <a:t>的随机数可以使用 </a:t>
            </a:r>
            <a:r>
              <a:rPr lang="en-US" altLang="zh-CN" dirty="0">
                <a:solidFill>
                  <a:srgbClr val="ED7D31"/>
                </a:solidFill>
              </a:rPr>
              <a:t>rand()%(b-a+1)+a</a:t>
            </a:r>
            <a:r>
              <a:rPr lang="zh-CN" altLang="en-US" dirty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随机数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zh-CN" altLang="en-US" dirty="0"/>
              <a:t>如果直接这么写，无</a:t>
            </a:r>
            <a:r>
              <a:rPr lang="zh-CN" altLang="zh-CN" dirty="0"/>
              <a:t>论运行多少次，输出的结果都是一样的，随机数完全不随机</a:t>
            </a:r>
            <a:r>
              <a:rPr lang="zh-CN" altLang="en-US" dirty="0"/>
              <a:t>。</a:t>
            </a:r>
            <a:r>
              <a:rPr lang="zh-CN" altLang="zh-CN" dirty="0"/>
              <a:t>解决方案是在生成随机数前加上一句</a:t>
            </a:r>
            <a:r>
              <a:rPr lang="en-US" altLang="zh-CN" dirty="0" err="1">
                <a:solidFill>
                  <a:srgbClr val="ED7D31"/>
                </a:solidFill>
              </a:rPr>
              <a:t>srand</a:t>
            </a:r>
            <a:r>
              <a:rPr lang="en-US" altLang="zh-CN" dirty="0">
                <a:solidFill>
                  <a:srgbClr val="ED7D31"/>
                </a:solidFill>
              </a:rPr>
              <a:t>(time(0))</a:t>
            </a:r>
            <a:r>
              <a:rPr lang="zh-CN" altLang="zh-CN" dirty="0"/>
              <a:t>，同时加上</a:t>
            </a:r>
            <a:r>
              <a:rPr lang="zh-CN" altLang="zh-CN" dirty="0">
                <a:solidFill>
                  <a:srgbClr val="ED7D31"/>
                </a:solidFill>
              </a:rPr>
              <a:t>头文件</a:t>
            </a:r>
            <a:r>
              <a:rPr lang="en-US" altLang="zh-CN" dirty="0" err="1">
                <a:solidFill>
                  <a:srgbClr val="ED7D31"/>
                </a:solidFill>
              </a:rPr>
              <a:t>ctime</a:t>
            </a:r>
            <a:r>
              <a:rPr lang="zh-CN" altLang="en-US" dirty="0">
                <a:solidFill>
                  <a:srgbClr val="ED7D31"/>
                </a:solidFill>
              </a:rPr>
              <a:t>。</a:t>
            </a:r>
            <a:endParaRPr lang="en-US" altLang="zh-CN" dirty="0">
              <a:solidFill>
                <a:srgbClr val="ED7D31"/>
              </a:solidFill>
            </a:endParaRPr>
          </a:p>
          <a:p>
            <a:pPr latinLnBrk="1"/>
            <a:r>
              <a:rPr lang="zh-CN" altLang="en-US" dirty="0"/>
              <a:t>这个代码是输出一个 </a:t>
            </a:r>
            <a:r>
              <a:rPr lang="en-US" altLang="zh-CN" dirty="0"/>
              <a:t>1 </a:t>
            </a:r>
            <a:r>
              <a:rPr lang="zh-CN" altLang="en-US" dirty="0"/>
              <a:t>到 </a:t>
            </a:r>
            <a:r>
              <a:rPr lang="en-US" altLang="zh-CN" dirty="0"/>
              <a:t>100 </a:t>
            </a:r>
            <a:r>
              <a:rPr lang="zh-CN" altLang="en-US" dirty="0"/>
              <a:t>的随机数；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398339" y="3907268"/>
            <a:ext cx="4344489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altLang="zh-CN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cstdlib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altLang="zh-CN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ctime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guess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srand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time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rand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%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复习</a:t>
            </a:r>
            <a:r>
              <a:rPr lang="en-US" altLang="zh-CN" dirty="0"/>
              <a:t> 10min</a:t>
            </a:r>
            <a:endParaRPr lang="en-US" altLang="zh-CN" dirty="0"/>
          </a:p>
        </p:txBody>
      </p:sp>
      <p:sp>
        <p:nvSpPr>
          <p:cNvPr id="2" name="文本占位符 1"/>
          <p:cNvSpPr/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 </a:t>
            </a:r>
            <a:r>
              <a:rPr lang="zh-CN" altLang="en-US" dirty="0"/>
              <a:t>语句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用 </a:t>
            </a:r>
            <a:r>
              <a:rPr lang="en-US" altLang="zh-CN" dirty="0">
                <a:solidFill>
                  <a:srgbClr val="ED7D31"/>
                </a:solidFill>
              </a:rPr>
              <a:t>for </a:t>
            </a:r>
            <a:r>
              <a:rPr lang="zh-CN" altLang="en-US" dirty="0">
                <a:solidFill>
                  <a:srgbClr val="ED7D31"/>
                </a:solidFill>
              </a:rPr>
              <a:t>循环</a:t>
            </a:r>
            <a:r>
              <a:rPr lang="zh-CN" altLang="en-US" dirty="0"/>
              <a:t>进行重复的操作，常用于</a:t>
            </a:r>
            <a:r>
              <a:rPr lang="zh-CN" altLang="en-US" dirty="0">
                <a:solidFill>
                  <a:srgbClr val="ED7D31"/>
                </a:solidFill>
              </a:rPr>
              <a:t>固定次数</a:t>
            </a:r>
            <a:r>
              <a:rPr lang="zh-CN" altLang="en-US" dirty="0"/>
              <a:t>的循环。定义一个变量为循环计数器，可用已定义的变量，也可当场定义。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r>
              <a:rPr lang="zh-CN" altLang="en-US" dirty="0"/>
              <a:t>如果符合</a:t>
            </a:r>
            <a:r>
              <a:rPr lang="zh-CN" altLang="en-US" dirty="0">
                <a:solidFill>
                  <a:srgbClr val="ED7D31"/>
                </a:solidFill>
              </a:rPr>
              <a:t>循环条件</a:t>
            </a:r>
            <a:r>
              <a:rPr lang="zh-CN" altLang="en-US" dirty="0"/>
              <a:t>，则进入循环。对于每次循环，运行循环体，然后进行每轮循环结束的操作。</a:t>
            </a:r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2189147" y="2581354"/>
            <a:ext cx="458782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循环变量初始值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循环条件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循环结束操作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循环体执行语句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17862" y="4371572"/>
            <a:ext cx="3237450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zh-CN" alt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使用已经定义好的循环变量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 n;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72514" y="4371572"/>
            <a:ext cx="323745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zh-CN" alt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当场定义的循环变量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 n;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Apples Plus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rgbClr val="ED7D31"/>
                </a:solidFill>
              </a:rPr>
              <a:t>例 </a:t>
            </a:r>
            <a:r>
              <a:rPr lang="en-US" altLang="zh-CN" dirty="0">
                <a:solidFill>
                  <a:srgbClr val="ED7D31"/>
                </a:solidFill>
              </a:rPr>
              <a:t>4.1</a:t>
            </a:r>
            <a:endParaRPr lang="en-US" altLang="zh-CN" dirty="0">
              <a:solidFill>
                <a:srgbClr val="ED7D31"/>
              </a:solidFill>
            </a:endParaRPr>
          </a:p>
          <a:p>
            <a:r>
              <a:rPr lang="zh-CN" altLang="zh-CN" dirty="0"/>
              <a:t>八尾勇今天又吃掉了 </a:t>
            </a:r>
            <a:r>
              <a:rPr lang="en-US" altLang="zh-CN" dirty="0"/>
              <a:t>L(</a:t>
            </a:r>
            <a:r>
              <a:rPr lang="en-US" altLang="zh-CN" dirty="0" err="1"/>
              <a:t>1≤L≤100</a:t>
            </a:r>
            <a:r>
              <a:rPr lang="en-US" altLang="zh-CN" dirty="0"/>
              <a:t>) </a:t>
            </a:r>
            <a:r>
              <a:rPr lang="zh-CN" altLang="zh-CN" dirty="0"/>
              <a:t>个苹果。</a:t>
            </a:r>
            <a:endParaRPr lang="en-US" altLang="zh-CN" dirty="0"/>
          </a:p>
          <a:p>
            <a:r>
              <a:rPr lang="zh-CN" altLang="zh-CN" dirty="0"/>
              <a:t>她从第</a:t>
            </a:r>
            <a:r>
              <a:rPr lang="en-US" altLang="zh-CN" dirty="0"/>
              <a:t> 1 </a:t>
            </a:r>
            <a:r>
              <a:rPr lang="zh-CN" altLang="zh-CN" dirty="0"/>
              <a:t>个苹果开始</a:t>
            </a:r>
            <a:r>
              <a:rPr lang="zh-CN" altLang="en-US" dirty="0"/>
              <a:t>，每吃一个苹果都会在纸上记录下来，在纸上写出一行 </a:t>
            </a:r>
            <a:r>
              <a:rPr lang="en-US" altLang="zh-CN" dirty="0">
                <a:solidFill>
                  <a:srgbClr val="ED7D31"/>
                </a:solidFill>
              </a:rPr>
              <a:t>Today, I ate x apples.</a:t>
            </a:r>
            <a:r>
              <a:rPr lang="zh-CN" altLang="en-US" dirty="0"/>
              <a:t>，其中，</a:t>
            </a:r>
            <a:r>
              <a:rPr lang="en-US" altLang="zh-CN" dirty="0"/>
              <a:t>x </a:t>
            </a:r>
            <a:r>
              <a:rPr lang="zh-CN" altLang="en-US" dirty="0"/>
              <a:t>是指吃到第几个苹果；</a:t>
            </a:r>
            <a:endParaRPr lang="en-US" altLang="zh-CN" dirty="0"/>
          </a:p>
          <a:p>
            <a:r>
              <a:rPr lang="zh-CN" altLang="en-US" dirty="0"/>
              <a:t>她吃第一个苹果时，</a:t>
            </a:r>
            <a:r>
              <a:rPr lang="en-US" altLang="zh-CN" dirty="0"/>
              <a:t>apple </a:t>
            </a:r>
            <a:r>
              <a:rPr lang="zh-CN" altLang="en-US" dirty="0"/>
              <a:t>这个单词后面不加 </a:t>
            </a:r>
            <a:r>
              <a:rPr lang="en-US" altLang="zh-CN" dirty="0"/>
              <a:t>s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她吃完苹果后，在纸张上记录了什么内容？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Apples Plus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写句子是重复的工作，只需要让计算机重复地去写每一行就可以了。</a:t>
            </a:r>
            <a:r>
              <a:rPr lang="zh-CN" altLang="en-US" dirty="0"/>
              <a:t>这里使用 </a:t>
            </a:r>
            <a:r>
              <a:rPr lang="en-US" altLang="zh-CN" dirty="0"/>
              <a:t>for </a:t>
            </a:r>
            <a:r>
              <a:rPr lang="zh-CN" altLang="en-US" dirty="0"/>
              <a:t>循环完成重复的工作。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假设读入的 </a:t>
            </a:r>
            <a:r>
              <a:rPr lang="en-US" altLang="zh-CN" dirty="0"/>
              <a:t>L </a:t>
            </a:r>
            <a:r>
              <a:rPr lang="zh-CN" altLang="en-US" dirty="0"/>
              <a:t>是 </a:t>
            </a:r>
            <a:r>
              <a:rPr lang="en-US" altLang="zh-CN" dirty="0"/>
              <a:t>4</a:t>
            </a:r>
            <a:r>
              <a:rPr lang="zh-CN" altLang="en-US" dirty="0"/>
              <a:t>，具体的流程如下表所示：</a:t>
            </a:r>
            <a:endParaRPr lang="en-US" altLang="zh-CN" dirty="0"/>
          </a:p>
        </p:txBody>
      </p:sp>
      <p:grpSp>
        <p:nvGrpSpPr>
          <p:cNvPr id="11" name="组合 10"/>
          <p:cNvGrpSpPr/>
          <p:nvPr/>
        </p:nvGrpSpPr>
        <p:grpSpPr>
          <a:xfrm>
            <a:off x="2529401" y="2604305"/>
            <a:ext cx="3863011" cy="1649390"/>
            <a:chOff x="787039" y="2957331"/>
            <a:chExt cx="3959579" cy="1690621"/>
          </a:xfrm>
        </p:grpSpPr>
        <p:pic>
          <p:nvPicPr>
            <p:cNvPr id="9" name="图片 8" descr="屏幕上有字&#10;&#10;描述已自动生成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0" t="12456" r="11170" b="14424"/>
            <a:stretch>
              <a:fillRect/>
            </a:stretch>
          </p:blipFill>
          <p:spPr>
            <a:xfrm>
              <a:off x="827589" y="2957331"/>
              <a:ext cx="3919029" cy="1672499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321408" y="3584148"/>
              <a:ext cx="443655" cy="210136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noFill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906427" y="3584149"/>
              <a:ext cx="600493" cy="210136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noFill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578593" y="3584149"/>
              <a:ext cx="306004" cy="2101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noFill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87039" y="3143996"/>
              <a:ext cx="222818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00B0F0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循环变量初始值</a:t>
              </a:r>
              <a:r>
                <a:rPr lang="en-US" altLang="zh-CN" sz="1200" dirty="0">
                  <a:solidFill>
                    <a:srgbClr val="ED7D31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 </a:t>
              </a:r>
              <a:r>
                <a:rPr lang="zh-CN" altLang="en-US" sz="1200" dirty="0">
                  <a:solidFill>
                    <a:srgbClr val="FFC000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循环条件</a:t>
              </a:r>
              <a:r>
                <a:rPr lang="en-US" altLang="zh-CN" sz="1200" dirty="0">
                  <a:solidFill>
                    <a:srgbClr val="FFC000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 </a:t>
              </a:r>
              <a:endParaRPr lang="zh-CN" altLang="en-US" sz="1200" dirty="0">
                <a:solidFill>
                  <a:srgbClr val="FF0000"/>
                </a:solidFill>
                <a:latin typeface="Resource Han Rounded CN" panose="020B0500000000000000" pitchFamily="34" charset="-122"/>
                <a:ea typeface="Resource Han Rounded CN" panose="020B0500000000000000" pitchFamily="34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884596" y="3143996"/>
              <a:ext cx="159727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FF0000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每轮循环结束操作</a:t>
              </a:r>
              <a:endParaRPr lang="zh-CN" altLang="en-US" sz="1200" dirty="0">
                <a:solidFill>
                  <a:srgbClr val="FF0000"/>
                </a:solidFill>
                <a:latin typeface="Resource Han Rounded CN" panose="020B0500000000000000" pitchFamily="34" charset="-122"/>
                <a:ea typeface="Resource Han Rounded CN" panose="020B05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206990" y="3829806"/>
              <a:ext cx="3463395" cy="482171"/>
            </a:xfrm>
            <a:prstGeom prst="rect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noFill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895545" y="4334028"/>
              <a:ext cx="851073" cy="3139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70AD47"/>
                  </a:solidFill>
                  <a:latin typeface="Resource Han Rounded CN" panose="020B0500000000000000" pitchFamily="34" charset="-122"/>
                  <a:ea typeface="Resource Han Rounded CN" panose="020B0500000000000000" pitchFamily="34" charset="-122"/>
                </a:rPr>
                <a:t>循环体</a:t>
              </a:r>
              <a:endParaRPr lang="zh-CN" altLang="en-US" sz="1200" dirty="0">
                <a:solidFill>
                  <a:srgbClr val="70AD47"/>
                </a:solidFill>
                <a:latin typeface="Resource Han Rounded CN" panose="020B0500000000000000" pitchFamily="34" charset="-122"/>
                <a:ea typeface="Resource Han Rounded CN" panose="020B0500000000000000" pitchFamily="34" charset="-122"/>
              </a:endParaRPr>
            </a:p>
          </p:txBody>
        </p:sp>
      </p:grp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775298" y="4895214"/>
          <a:ext cx="5855893" cy="1558281"/>
        </p:xfrm>
        <a:graphic>
          <a:graphicData uri="http://schemas.openxmlformats.org/drawingml/2006/table">
            <a:tbl>
              <a:tblPr firstRow="1" firstCol="1" bandCol="1">
                <a:tableStyleId>{B301B821-A1FF-4177-AEE7-76D212191A09}</a:tableStyleId>
              </a:tblPr>
              <a:tblGrid>
                <a:gridCol w="922634"/>
                <a:gridCol w="1119779"/>
                <a:gridCol w="2506468"/>
                <a:gridCol w="1307012"/>
              </a:tblGrid>
              <a:tr h="271045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i的值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</a:t>
                      </a:r>
                      <a:r>
                        <a:rPr lang="en-US" sz="1400" dirty="0"/>
                        <a:t>&lt;=</a:t>
                      </a:r>
                      <a:r>
                        <a:rPr lang="en-US" sz="1400" dirty="0" err="1"/>
                        <a:t>L成立</a:t>
                      </a:r>
                      <a:r>
                        <a:rPr lang="en-US" sz="1400" dirty="0"/>
                        <a:t>?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循环体执行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循环结束后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  <a:tr h="271045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/>
                        <a:t>1(</a:t>
                      </a:r>
                      <a:r>
                        <a:rPr lang="en-US" sz="1400" dirty="0" err="1"/>
                        <a:t>初始化</a:t>
                      </a:r>
                      <a:r>
                        <a:rPr lang="en-US" sz="1400" dirty="0"/>
                        <a:t>)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成立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输出Today</a:t>
                      </a:r>
                      <a:r>
                        <a:rPr lang="en-US" sz="1400" dirty="0"/>
                        <a:t>, I ate 1 apple.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</a:t>
                      </a:r>
                      <a:r>
                        <a:rPr lang="en-US" sz="1400" dirty="0"/>
                        <a:t>++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  <a:tr h="234261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2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成立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输出Today</a:t>
                      </a:r>
                      <a:r>
                        <a:rPr lang="en-US" sz="1400" dirty="0"/>
                        <a:t>, I ate 2 apples.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</a:t>
                      </a:r>
                      <a:r>
                        <a:rPr lang="en-US" sz="1400" dirty="0"/>
                        <a:t>++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  <a:tr h="234261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3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成立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输出Today</a:t>
                      </a:r>
                      <a:r>
                        <a:rPr lang="en-US" sz="1400" dirty="0"/>
                        <a:t>, I ate 3 apples.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</a:t>
                      </a:r>
                      <a:r>
                        <a:rPr lang="en-US" sz="1400" dirty="0"/>
                        <a:t>++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  <a:tr h="276624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/>
                        <a:t>4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成立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输出Today</a:t>
                      </a:r>
                      <a:r>
                        <a:rPr lang="en-US" sz="1400" dirty="0"/>
                        <a:t>, I ate 4 apples.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i</a:t>
                      </a:r>
                      <a:r>
                        <a:rPr lang="en-US" sz="1400" dirty="0"/>
                        <a:t>++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  <a:tr h="271045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5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/>
                        <a:t>不成立</a:t>
                      </a:r>
                      <a:endParaRPr lang="zh-CN" altLang="en-US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 err="1"/>
                        <a:t>跳出循环不执行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dirty="0"/>
                        <a:t> </a:t>
                      </a:r>
                      <a:endParaRPr lang="zh-CN" altLang="en-US" sz="14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找最小值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内容占位符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solidFill>
                      <a:srgbClr val="ED7D31"/>
                    </a:solidFill>
                  </a:rPr>
                  <a:t>例 </a:t>
                </a:r>
                <a:r>
                  <a:rPr lang="en-US" altLang="zh-CN" dirty="0">
                    <a:solidFill>
                      <a:srgbClr val="ED7D31"/>
                    </a:solidFill>
                  </a:rPr>
                  <a:t>4.2</a:t>
                </a:r>
                <a:r>
                  <a:rPr lang="zh-CN" altLang="en-US" dirty="0">
                    <a:solidFill>
                      <a:srgbClr val="ED7D31"/>
                    </a:solidFill>
                  </a:rPr>
                  <a:t>（洛谷 </a:t>
                </a:r>
                <a:r>
                  <a:rPr lang="en-US" altLang="zh-CN" dirty="0">
                    <a:solidFill>
                      <a:srgbClr val="ED7D31"/>
                    </a:solidFill>
                  </a:rPr>
                  <a:t>P5718</a:t>
                </a:r>
                <a:r>
                  <a:rPr lang="zh-CN" altLang="en-US" dirty="0">
                    <a:solidFill>
                      <a:srgbClr val="ED7D31"/>
                    </a:solidFill>
                  </a:rPr>
                  <a:t>）</a:t>
                </a:r>
                <a:endParaRPr lang="en-US" altLang="zh-CN" dirty="0">
                  <a:solidFill>
                    <a:srgbClr val="ED7D31"/>
                  </a:solidFill>
                </a:endParaRPr>
              </a:p>
              <a:p>
                <a:r>
                  <a:rPr lang="zh-CN" altLang="zh-CN" dirty="0"/>
                  <a:t>给出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zh-CN" altLang="zh-CN" dirty="0"/>
                  <a:t>和 </a:t>
                </a:r>
                <a:r>
                  <a:rPr lang="en-US" altLang="zh-CN" dirty="0"/>
                  <a:t>n </a:t>
                </a:r>
                <a:r>
                  <a:rPr lang="zh-CN" altLang="zh-CN" dirty="0"/>
                  <a:t>个整数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 baseline="-25000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𝑎𝑖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1000</m:t>
                    </m:r>
                    <m:r>
                      <a:rPr lang="en-US" altLang="zh-CN" i="1" dirty="0" err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zh-CN" altLang="zh-CN" dirty="0"/>
                  <a:t>，求这 </a:t>
                </a:r>
                <a:r>
                  <a:rPr lang="en-US" altLang="zh-CN" dirty="0"/>
                  <a:t>n </a:t>
                </a:r>
                <a:r>
                  <a:rPr lang="zh-CN" altLang="zh-CN" dirty="0"/>
                  <a:t>个整数中最小值是什么。</a:t>
                </a:r>
                <a:endParaRPr lang="en-US" altLang="zh-CN" dirty="0"/>
              </a:p>
              <a:p>
                <a:r>
                  <a:rPr lang="zh-CN" altLang="en-US" dirty="0">
                    <a:solidFill>
                      <a:schemeClr val="accent2"/>
                    </a:solidFill>
                  </a:rPr>
                  <a:t>提示：</a:t>
                </a:r>
                <a:r>
                  <a:rPr lang="zh-CN" altLang="en-US" dirty="0"/>
                  <a:t>我们可以使用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min() </a:t>
                </a:r>
                <a:r>
                  <a:rPr lang="zh-CN" altLang="en-US" dirty="0"/>
                  <a:t>函数来获得两个数字中的最小值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。需要使用 </a:t>
                </a:r>
                <a:r>
                  <a:rPr lang="en-US" altLang="zh-CN" dirty="0"/>
                  <a:t>algorithm </a:t>
                </a:r>
                <a:r>
                  <a:rPr lang="zh-CN" altLang="en-US" dirty="0"/>
                  <a:t>头文件。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前者 </a:t>
                </a:r>
                <a:r>
                  <a:rPr lang="en-US" altLang="zh-CN" dirty="0" err="1">
                    <a:solidFill>
                      <a:schemeClr val="accent2"/>
                    </a:solidFill>
                  </a:rPr>
                  <a:t>minnum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取 </a:t>
                </a:r>
                <a:r>
                  <a:rPr lang="en-US" altLang="zh-CN" dirty="0" err="1"/>
                  <a:t>minnum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和 </a:t>
                </a:r>
                <a:r>
                  <a:rPr lang="en-US" altLang="zh-CN" dirty="0" err="1"/>
                  <a:t>tmp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中 </a:t>
                </a:r>
                <a:r>
                  <a:rPr lang="zh-CN" altLang="en-US" dirty="0">
                    <a:solidFill>
                      <a:schemeClr val="accent2"/>
                    </a:solidFill>
                  </a:rPr>
                  <a:t>较小</a:t>
                </a:r>
                <a:r>
                  <a:rPr lang="zh-CN" altLang="en-US" dirty="0"/>
                  <a:t> 的那个</a:t>
                </a:r>
                <a:endParaRPr lang="zh-CN" altLang="en-US" dirty="0"/>
              </a:p>
              <a:p>
                <a:r>
                  <a:rPr lang="zh-CN" altLang="en-US" dirty="0"/>
                  <a:t>后者 </a:t>
                </a:r>
                <a:r>
                  <a:rPr lang="en-US" altLang="zh-CN" dirty="0" err="1">
                    <a:solidFill>
                      <a:schemeClr val="accent2"/>
                    </a:solidFill>
                  </a:rPr>
                  <a:t>maxnum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取 </a:t>
                </a:r>
                <a:r>
                  <a:rPr lang="en-US" altLang="zh-CN" dirty="0" err="1"/>
                  <a:t>maxnum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和 </a:t>
                </a:r>
                <a:r>
                  <a:rPr lang="en-US" altLang="zh-CN" dirty="0" err="1"/>
                  <a:t>tmp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中 </a:t>
                </a:r>
                <a:r>
                  <a:rPr lang="zh-CN" altLang="en-US" dirty="0">
                    <a:solidFill>
                      <a:schemeClr val="accent2"/>
                    </a:solidFill>
                  </a:rPr>
                  <a:t>较大</a:t>
                </a:r>
                <a:r>
                  <a:rPr lang="zh-CN" altLang="en-US" dirty="0"/>
                  <a:t> 的那个</a:t>
                </a:r>
                <a:endParaRPr lang="zh-CN" altLang="en-US" dirty="0"/>
              </a:p>
              <a:p>
                <a:endParaRPr lang="zh-CN" altLang="zh-CN" dirty="0"/>
              </a:p>
            </p:txBody>
          </p:sp>
        </mc:Choice>
        <mc:Fallback>
          <p:sp>
            <p:nvSpPr>
              <p:cNvPr id="6" name="内容占位符 5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4" t="-6" r="8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2724740" y="3953448"/>
            <a:ext cx="36916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sv-SE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minnum = </a:t>
            </a:r>
            <a:r>
              <a:rPr lang="sv-SE" altLang="zh-CN" sz="16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sv-SE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(minnum, tmp); </a:t>
            </a:r>
            <a:endParaRPr lang="sv-SE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sv-SE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maxnum = </a:t>
            </a:r>
            <a:r>
              <a:rPr lang="sv-SE" altLang="zh-CN" sz="16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max</a:t>
            </a:r>
            <a:r>
              <a:rPr lang="sv-SE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(maxnum, tmp); </a:t>
            </a:r>
            <a:endParaRPr lang="sv-SE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找最小值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1"/>
          </p:nvPr>
        </p:nvSpPr>
        <p:spPr>
          <a:xfrm>
            <a:off x="628650" y="1734016"/>
            <a:ext cx="3857624" cy="4659163"/>
          </a:xfrm>
        </p:spPr>
        <p:txBody>
          <a:bodyPr>
            <a:normAutofit/>
          </a:bodyPr>
          <a:lstStyle/>
          <a:p>
            <a:r>
              <a:rPr lang="zh-CN" altLang="zh-CN" dirty="0"/>
              <a:t>读入数量</a:t>
            </a:r>
            <a:r>
              <a:rPr lang="en-US" altLang="zh-CN" dirty="0"/>
              <a:t> n</a:t>
            </a:r>
            <a:r>
              <a:rPr lang="zh-CN" altLang="zh-CN" dirty="0"/>
              <a:t>，循环</a:t>
            </a:r>
            <a:r>
              <a:rPr lang="en-US" altLang="zh-CN" dirty="0"/>
              <a:t> n </a:t>
            </a:r>
            <a:r>
              <a:rPr lang="zh-CN" altLang="zh-CN" dirty="0"/>
              <a:t>次</a:t>
            </a:r>
            <a:r>
              <a:rPr lang="zh-CN" altLang="en-US" dirty="0"/>
              <a:t>，</a:t>
            </a:r>
            <a:r>
              <a:rPr lang="zh-CN" altLang="zh-CN" dirty="0"/>
              <a:t>每次读入一个数字，共读入</a:t>
            </a:r>
            <a:r>
              <a:rPr lang="en-US" altLang="zh-CN" dirty="0"/>
              <a:t> n </a:t>
            </a:r>
            <a:r>
              <a:rPr lang="zh-CN" altLang="zh-CN" dirty="0"/>
              <a:t>个数。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统计最小值</a:t>
            </a:r>
            <a:r>
              <a:rPr lang="zh-CN" altLang="en-US" dirty="0"/>
              <a:t>：</a:t>
            </a:r>
            <a:r>
              <a:rPr lang="en-US" altLang="zh-CN" dirty="0"/>
              <a:t>“</a:t>
            </a:r>
            <a:r>
              <a:rPr lang="zh-CN" altLang="zh-CN" dirty="0">
                <a:solidFill>
                  <a:srgbClr val="ED7D31"/>
                </a:solidFill>
              </a:rPr>
              <a:t>打擂台</a:t>
            </a:r>
            <a:r>
              <a:rPr lang="en-US" altLang="zh-CN" dirty="0"/>
              <a:t>”</a:t>
            </a:r>
            <a:endParaRPr lang="en-US" altLang="zh-CN" dirty="0"/>
          </a:p>
          <a:p>
            <a:r>
              <a:rPr lang="zh-CN" altLang="zh-CN" dirty="0"/>
              <a:t>定义擂主变量 </a:t>
            </a:r>
            <a:r>
              <a:rPr lang="en-US" altLang="zh-CN" dirty="0" err="1"/>
              <a:t>minnum</a:t>
            </a:r>
            <a:r>
              <a:rPr lang="zh-CN" altLang="zh-CN" dirty="0"/>
              <a:t>，</a:t>
            </a:r>
            <a:r>
              <a:rPr lang="zh-CN" altLang="en-US" dirty="0"/>
              <a:t>挑战者的变量 </a:t>
            </a:r>
            <a:r>
              <a:rPr lang="en-US" altLang="zh-CN" dirty="0" err="1"/>
              <a:t>tmp</a:t>
            </a:r>
            <a:r>
              <a:rPr lang="zh-CN" altLang="en-US" dirty="0"/>
              <a:t>。</a:t>
            </a:r>
            <a:endParaRPr lang="en-US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内容占位符 1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772026" y="1734017"/>
                <a:ext cx="3743324" cy="4442946"/>
              </a:xfrm>
            </p:spPr>
            <p:txBody>
              <a:bodyPr>
                <a:noAutofit/>
              </a:bodyPr>
              <a:lstStyle/>
              <a:p>
                <a:r>
                  <a:rPr lang="zh-CN" altLang="en-US" dirty="0">
                    <a:solidFill>
                      <a:schemeClr val="accent2"/>
                    </a:solidFill>
                  </a:rPr>
                  <a:t>求值过程：</a:t>
                </a:r>
                <a:endParaRPr lang="en-US" altLang="zh-CN" dirty="0">
                  <a:solidFill>
                    <a:schemeClr val="accent2"/>
                  </a:solidFill>
                </a:endParaRPr>
              </a:p>
              <a:p>
                <a:r>
                  <a:rPr lang="zh-CN" altLang="en-US" dirty="0"/>
                  <a:t>擂主</a:t>
                </a:r>
                <a:r>
                  <a:rPr lang="zh-CN" altLang="zh-CN" dirty="0"/>
                  <a:t>初始值是一个非常大，</a:t>
                </a:r>
                <a:r>
                  <a:rPr lang="zh-CN" altLang="zh-CN" dirty="0">
                    <a:solidFill>
                      <a:srgbClr val="ED7D31"/>
                    </a:solidFill>
                  </a:rPr>
                  <a:t>大于所有输入的数字</a:t>
                </a:r>
                <a:r>
                  <a:rPr lang="zh-CN" altLang="en-US" dirty="0">
                    <a:solidFill>
                      <a:srgbClr val="ED7D31"/>
                    </a:solidFill>
                  </a:rPr>
                  <a:t>。</a:t>
                </a:r>
                <a:r>
                  <a:rPr lang="zh-CN" altLang="en-US" dirty="0"/>
                  <a:t>这里擂主初始值是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每个</a:t>
                </a:r>
                <a:r>
                  <a:rPr lang="zh-CN" altLang="zh-CN" dirty="0"/>
                  <a:t>数字都找擂主打擂。</a:t>
                </a:r>
                <a:endParaRPr lang="en-US" altLang="zh-CN" dirty="0"/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zh-CN" dirty="0"/>
                  <a:t>如果</a:t>
                </a:r>
                <a:r>
                  <a:rPr lang="zh-CN" altLang="en-US" dirty="0"/>
                  <a:t>新</a:t>
                </a:r>
                <a:r>
                  <a:rPr lang="zh-CN" altLang="zh-CN" dirty="0"/>
                  <a:t>数字</a:t>
                </a:r>
                <a:r>
                  <a:rPr lang="zh-CN" altLang="zh-CN" dirty="0">
                    <a:solidFill>
                      <a:schemeClr val="accent2"/>
                    </a:solidFill>
                  </a:rPr>
                  <a:t>小于</a:t>
                </a:r>
                <a:r>
                  <a:rPr lang="zh-CN" altLang="zh-CN" dirty="0"/>
                  <a:t>擂主，那么新数字打擂成功，</a:t>
                </a:r>
                <a:r>
                  <a:rPr lang="zh-CN" altLang="zh-CN" dirty="0">
                    <a:solidFill>
                      <a:schemeClr val="accent2"/>
                    </a:solidFill>
                  </a:rPr>
                  <a:t>代替</a:t>
                </a:r>
                <a:r>
                  <a:rPr lang="zh-CN" altLang="zh-CN" dirty="0"/>
                  <a:t>原来擂主；</a:t>
                </a:r>
                <a:endParaRPr lang="en-US" altLang="zh-CN" dirty="0"/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en-US" dirty="0"/>
                  <a:t>否则</a:t>
                </a:r>
                <a:r>
                  <a:rPr lang="zh-CN" altLang="zh-CN" dirty="0"/>
                  <a:t>打擂失败，</a:t>
                </a:r>
                <a:r>
                  <a:rPr lang="zh-CN" altLang="en-US" dirty="0"/>
                  <a:t>擂主不变</a:t>
                </a:r>
                <a:r>
                  <a:rPr lang="zh-CN" altLang="zh-CN" dirty="0"/>
                  <a:t>。</a:t>
                </a:r>
                <a:endParaRPr lang="en-US" altLang="zh-CN" dirty="0"/>
              </a:p>
              <a:p>
                <a:r>
                  <a:rPr lang="zh-CN" altLang="zh-CN" dirty="0"/>
                  <a:t>最后留下来的擂主就是最小值。</a:t>
                </a:r>
                <a:endParaRPr lang="zh-CN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2" name="内容占位符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72026" y="1734017"/>
                <a:ext cx="3743324" cy="4442946"/>
              </a:xfrm>
              <a:blipFill rotWithShape="1">
                <a:blip r:embed="rId1"/>
                <a:stretch>
                  <a:fillRect t="-11" r="-2188" b="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700087" y="2600606"/>
            <a:ext cx="3714749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6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tmp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6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minnum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6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100000000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n;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6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 n;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++) {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tmp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6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tmp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minnum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minnum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tmp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minnum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while </a:t>
            </a:r>
            <a:r>
              <a:rPr lang="zh-CN" altLang="en-US" dirty="0"/>
              <a:t>语句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while </a:t>
            </a:r>
            <a:r>
              <a:rPr lang="zh-CN" altLang="zh-CN" dirty="0"/>
              <a:t>循环来进行重复操作</a:t>
            </a:r>
            <a:r>
              <a:rPr lang="zh-CN" altLang="en-US" dirty="0"/>
              <a:t>，需要确定循环成立的条件。</a:t>
            </a:r>
            <a:endParaRPr lang="zh-CN" altLang="en-US" dirty="0"/>
          </a:p>
          <a:p>
            <a:r>
              <a:rPr lang="zh-CN" altLang="en-US" dirty="0"/>
              <a:t>如果</a:t>
            </a:r>
            <a:r>
              <a:rPr lang="zh-CN" altLang="en-US" dirty="0">
                <a:solidFill>
                  <a:srgbClr val="ED7D31"/>
                </a:solidFill>
              </a:rPr>
              <a:t>符合循环条件</a:t>
            </a:r>
            <a:r>
              <a:rPr lang="zh-CN" altLang="en-US" dirty="0"/>
              <a:t>，则继续循环。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zh-CN" altLang="en-US" dirty="0">
                <a:solidFill>
                  <a:schemeClr val="accent2"/>
                </a:solidFill>
              </a:rPr>
              <a:t>循环条件不再成立</a:t>
            </a:r>
            <a:r>
              <a:rPr lang="zh-CN" altLang="en-US" dirty="0"/>
              <a:t>，则停止循环。</a:t>
            </a:r>
            <a:endParaRPr lang="en-US" altLang="zh-CN" dirty="0"/>
          </a:p>
          <a:p>
            <a:r>
              <a:rPr lang="en-US" altLang="zh-CN" dirty="0"/>
              <a:t>while </a:t>
            </a:r>
            <a:r>
              <a:rPr lang="zh-CN" altLang="en-US" dirty="0"/>
              <a:t>循环的一般形式如下：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r>
              <a:rPr lang="en-US" altLang="zh-CN" dirty="0"/>
              <a:t>while </a:t>
            </a:r>
            <a:r>
              <a:rPr lang="zh-CN" altLang="en-US" dirty="0"/>
              <a:t>循环常用于</a:t>
            </a:r>
            <a:r>
              <a:rPr lang="zh-CN" altLang="en-US" dirty="0">
                <a:solidFill>
                  <a:srgbClr val="ED7D31"/>
                </a:solidFill>
              </a:rPr>
              <a:t>没有固定次数</a:t>
            </a:r>
            <a:r>
              <a:rPr lang="zh-CN" altLang="en-US" dirty="0"/>
              <a:t>的循环。一般来说循环体里有</a:t>
            </a:r>
            <a:r>
              <a:rPr lang="zh-CN" altLang="en-US" dirty="0">
                <a:solidFill>
                  <a:schemeClr val="accent2"/>
                </a:solidFill>
              </a:rPr>
              <a:t>让循环不再成立</a:t>
            </a:r>
            <a:r>
              <a:rPr lang="zh-CN" altLang="en-US" dirty="0"/>
              <a:t>的语句。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528419" y="3693180"/>
            <a:ext cx="408432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循环成立条件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循环体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一尺之棰</a:t>
            </a:r>
            <a:endParaRPr lang="zh-CN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zh-CN" altLang="en-US" dirty="0">
                <a:solidFill>
                  <a:srgbClr val="ED7D31"/>
                </a:solidFill>
              </a:rPr>
              <a:t>例 </a:t>
            </a:r>
            <a:r>
              <a:rPr lang="en-US" altLang="zh-CN" dirty="0">
                <a:solidFill>
                  <a:srgbClr val="ED7D31"/>
                </a:solidFill>
              </a:rPr>
              <a:t>4.4</a:t>
            </a:r>
            <a:r>
              <a:rPr lang="zh-CN" altLang="en-US" dirty="0">
                <a:solidFill>
                  <a:srgbClr val="ED7D31"/>
                </a:solidFill>
              </a:rPr>
              <a:t>（洛谷 </a:t>
            </a:r>
            <a:r>
              <a:rPr lang="en-US" altLang="zh-CN" dirty="0">
                <a:solidFill>
                  <a:srgbClr val="ED7D31"/>
                </a:solidFill>
              </a:rPr>
              <a:t>P5720</a:t>
            </a:r>
            <a:r>
              <a:rPr lang="zh-CN" altLang="en-US" dirty="0">
                <a:solidFill>
                  <a:srgbClr val="ED7D31"/>
                </a:solidFill>
              </a:rPr>
              <a:t>）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庄子</a:t>
            </a:r>
            <a:r>
              <a:rPr lang="en-US" altLang="zh-CN" dirty="0"/>
              <a:t>》</a:t>
            </a:r>
            <a:r>
              <a:rPr lang="zh-CN" altLang="en-US" dirty="0"/>
              <a:t>中说到，“一尺之棰，日取其半，万世不竭”。</a:t>
            </a:r>
            <a:endParaRPr lang="en-US" altLang="zh-CN" dirty="0"/>
          </a:p>
          <a:p>
            <a:r>
              <a:rPr lang="zh-CN" altLang="en-US" dirty="0"/>
              <a:t>第一天有一根长度为 </a:t>
            </a:r>
            <a:r>
              <a:rPr lang="en-US" altLang="zh-CN" dirty="0"/>
              <a:t>a(a≤10⁹) </a:t>
            </a:r>
            <a:r>
              <a:rPr lang="zh-CN" altLang="en-US" dirty="0"/>
              <a:t>的木棍，从第二天开始，每天都要将这根木棍锯掉一半（每次除 </a:t>
            </a:r>
            <a:r>
              <a:rPr lang="en-US" altLang="zh-CN" dirty="0"/>
              <a:t>2</a:t>
            </a:r>
            <a:r>
              <a:rPr lang="zh-CN" altLang="en-US" dirty="0"/>
              <a:t>，向下取整）。</a:t>
            </a:r>
            <a:endParaRPr lang="en-US" altLang="zh-CN" dirty="0"/>
          </a:p>
          <a:p>
            <a:r>
              <a:rPr lang="zh-CN" altLang="en-US" dirty="0"/>
              <a:t>第几天的时候木棍会变为 </a:t>
            </a:r>
            <a:r>
              <a:rPr lang="en-US" altLang="zh-CN" dirty="0"/>
              <a:t>1</a:t>
            </a:r>
            <a:r>
              <a:rPr lang="zh-CN" altLang="en-US" dirty="0"/>
              <a:t>？</a:t>
            </a:r>
            <a:endParaRPr lang="zh-CN" altLang="en-US" dirty="0"/>
          </a:p>
        </p:txBody>
      </p:sp>
      <p:grpSp>
        <p:nvGrpSpPr>
          <p:cNvPr id="22" name="组合 21"/>
          <p:cNvGrpSpPr/>
          <p:nvPr/>
        </p:nvGrpSpPr>
        <p:grpSpPr>
          <a:xfrm>
            <a:off x="2528515" y="3841660"/>
            <a:ext cx="3919696" cy="2042305"/>
            <a:chOff x="1383527" y="3865514"/>
            <a:chExt cx="3919696" cy="2042305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383527" y="4198289"/>
              <a:ext cx="0" cy="170953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1846027" y="4198289"/>
              <a:ext cx="0" cy="1080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2323106" y="4198289"/>
              <a:ext cx="0" cy="720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785606" y="4198289"/>
              <a:ext cx="0" cy="432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3277263" y="4198289"/>
              <a:ext cx="0" cy="252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3739763" y="4198289"/>
              <a:ext cx="0" cy="144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216842" y="4198289"/>
              <a:ext cx="0" cy="7200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4551094" y="3865514"/>
              <a:ext cx="7521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/>
                <a:t>……</a:t>
              </a:r>
              <a:endParaRPr lang="zh-CN" altLang="en-US" sz="32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2638</Words>
  <Application>WPS 演示</Application>
  <PresentationFormat>全屏显示(4:3)</PresentationFormat>
  <Paragraphs>281</Paragraphs>
  <Slides>13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汉仪旗黑</vt:lpstr>
      <vt:lpstr>Consolas</vt:lpstr>
      <vt:lpstr>苹方-简</vt:lpstr>
      <vt:lpstr>Resource Han Rounded CN</vt:lpstr>
      <vt:lpstr>Cambria Math</vt:lpstr>
      <vt:lpstr>Kingsoft Math</vt:lpstr>
      <vt:lpstr>等线</vt:lpstr>
      <vt:lpstr>汉仪中等线KW</vt:lpstr>
      <vt:lpstr>宋体</vt:lpstr>
      <vt:lpstr>Arial Unicode MS</vt:lpstr>
      <vt:lpstr>等线 Light</vt:lpstr>
      <vt:lpstr>汉仪书宋二KW</vt:lpstr>
      <vt:lpstr>宋体-简</vt:lpstr>
      <vt:lpstr>主题1</vt:lpstr>
      <vt:lpstr>C-4.2</vt:lpstr>
      <vt:lpstr>复习 10min</vt:lpstr>
      <vt:lpstr>for 语句</vt:lpstr>
      <vt:lpstr>Apples Plus</vt:lpstr>
      <vt:lpstr>Apples Plus</vt:lpstr>
      <vt:lpstr>找最小值</vt:lpstr>
      <vt:lpstr>找最小值</vt:lpstr>
      <vt:lpstr>while 语句</vt:lpstr>
      <vt:lpstr>一尺之棰</vt:lpstr>
      <vt:lpstr>一尺之棰</vt:lpstr>
      <vt:lpstr>do-while 语句</vt:lpstr>
      <vt:lpstr>随机数</vt:lpstr>
      <vt:lpstr>随机数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第4章 循环结构程序设计</dc:title>
  <dc:creator>洛谷学术组</dc:creator>
  <cp:lastModifiedBy>Terrr</cp:lastModifiedBy>
  <cp:revision>30</cp:revision>
  <cp:lastPrinted>2024-04-01T14:02:20Z</cp:lastPrinted>
  <dcterms:created xsi:type="dcterms:W3CDTF">2024-04-01T14:02:20Z</dcterms:created>
  <dcterms:modified xsi:type="dcterms:W3CDTF">2024-04-01T14:02:20Z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F01E81CA1B0DBFCB1895FF653D11A7B4_42</vt:lpwstr>
  </property>
  <property fmtid="{D5CDD505-2E9C-101B-9397-08002B2CF9AE}" pid="3" name="KSOProductBuildVer">
    <vt:lpwstr>2052-6.5.1.8687</vt:lpwstr>
  </property>
</Properties>
</file>